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41"/>
  </p:notesMasterIdLst>
  <p:handoutMasterIdLst>
    <p:handoutMasterId r:id="rId42"/>
  </p:handoutMasterIdLst>
  <p:sldIdLst>
    <p:sldId id="302" r:id="rId2"/>
    <p:sldId id="364" r:id="rId3"/>
    <p:sldId id="365" r:id="rId4"/>
    <p:sldId id="366" r:id="rId5"/>
    <p:sldId id="367" r:id="rId6"/>
    <p:sldId id="298" r:id="rId7"/>
    <p:sldId id="368" r:id="rId8"/>
    <p:sldId id="369" r:id="rId9"/>
    <p:sldId id="372" r:id="rId10"/>
    <p:sldId id="373" r:id="rId11"/>
    <p:sldId id="374" r:id="rId12"/>
    <p:sldId id="379" r:id="rId13"/>
    <p:sldId id="377" r:id="rId14"/>
    <p:sldId id="378" r:id="rId15"/>
    <p:sldId id="381" r:id="rId16"/>
    <p:sldId id="383" r:id="rId17"/>
    <p:sldId id="384" r:id="rId18"/>
    <p:sldId id="385" r:id="rId19"/>
    <p:sldId id="386" r:id="rId20"/>
    <p:sldId id="387" r:id="rId21"/>
    <p:sldId id="413" r:id="rId22"/>
    <p:sldId id="414" r:id="rId23"/>
    <p:sldId id="370" r:id="rId24"/>
    <p:sldId id="390" r:id="rId25"/>
    <p:sldId id="391" r:id="rId26"/>
    <p:sldId id="392" r:id="rId27"/>
    <p:sldId id="393" r:id="rId28"/>
    <p:sldId id="394" r:id="rId29"/>
    <p:sldId id="398" r:id="rId30"/>
    <p:sldId id="401" r:id="rId31"/>
    <p:sldId id="405" r:id="rId32"/>
    <p:sldId id="406" r:id="rId33"/>
    <p:sldId id="408" r:id="rId34"/>
    <p:sldId id="404" r:id="rId35"/>
    <p:sldId id="410" r:id="rId36"/>
    <p:sldId id="409" r:id="rId37"/>
    <p:sldId id="415" r:id="rId38"/>
    <p:sldId id="416" r:id="rId39"/>
    <p:sldId id="417" r:id="rId40"/>
  </p:sldIdLst>
  <p:sldSz cx="12192000" cy="6858000"/>
  <p:notesSz cx="6858000" cy="9144000"/>
  <p:custDataLst>
    <p:tags r:id="rId4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87E16"/>
    <a:srgbClr val="EE9E08"/>
    <a:srgbClr val="D000FE"/>
    <a:srgbClr val="00F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87"/>
    <p:restoredTop sz="97179"/>
  </p:normalViewPr>
  <p:slideViewPr>
    <p:cSldViewPr snapToGrid="0" snapToObjects="1">
      <p:cViewPr varScale="1">
        <p:scale>
          <a:sx n="124" d="100"/>
          <a:sy n="124" d="100"/>
        </p:scale>
        <p:origin x="7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3" d="100"/>
          <a:sy n="93" d="100"/>
        </p:scale>
        <p:origin x="5296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gs" Target="tags/tag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38359C9-4707-574C-BCD3-54E8A40A8B8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CD0936-6C0E-204C-8263-1D9EC2F185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932C27-7A12-5D47-865F-0077DE711A5B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54CB9E-29BD-9248-9EB0-A432B4BC957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7C7556-9873-2C4B-8743-9EAF0D3572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037806-88C1-EF41-BEDB-EAF076C2E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986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EDCE38-12D8-824E-8313-E5640C50BE3F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021ECB-A124-AA4D-982B-4CBCFD402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245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everybody and thank you for attending my presentation. I am going to talk about the project I recently started working on in the Spassky and </a:t>
            </a:r>
            <a:r>
              <a:rPr lang="en-US" dirty="0" err="1"/>
              <a:t>Koszul</a:t>
            </a:r>
            <a:r>
              <a:rPr lang="en-US" dirty="0"/>
              <a:t> labs, both located in Paris. This project focuses on the unusual cooption of the mitotic machinery to drive, not cell division but cell differentiation.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8847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3891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4303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6181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6294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5133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3547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4568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8487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6392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3932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511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100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2955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6482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6183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0046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27919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42318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59948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4665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91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65266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13862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02227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35134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99020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83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2851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3343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615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5778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0552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194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2AA4C-3692-DC40-ADE0-508B5814C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latin typeface="Comfortaa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C45597-59BF-184F-B29C-07C34F95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EED0F-48AE-564E-A6C3-CF27D90E86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F2336-2B77-594A-9C6A-CA3AA84E1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03CD6-B859-CC4B-973D-63DFFDFCA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38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32174-956C-CE42-AF06-2CC1F76FD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02640"/>
          </a:xfrm>
          <a:prstGeom prst="rect">
            <a:avLst/>
          </a:pr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0"/>
          </a:gradFill>
        </p:spPr>
        <p:txBody>
          <a:bodyPr anchor="ctr">
            <a:noAutofit/>
          </a:bodyPr>
          <a:lstStyle>
            <a:lvl1pPr>
              <a:defRPr sz="2000" b="1">
                <a:latin typeface="Comfortaa" pitchFamily="2" charset="0"/>
                <a:ea typeface="Dotum" panose="020B0600000101010101" pitchFamily="34" charset="-127"/>
                <a:cs typeface="Menlo" panose="020B0609030804020204" pitchFamily="49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40962-E512-134A-8B89-5D29AB8A5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927840" cy="5517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C0C8F3A-B457-244F-A8D6-8903A1D3E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98834" y="5771008"/>
            <a:ext cx="2743200" cy="1452881"/>
          </a:xfrm>
          <a:prstGeom prst="rect">
            <a:avLst/>
          </a:prstGeom>
        </p:spPr>
        <p:txBody>
          <a:bodyPr anchor="b"/>
          <a:lstStyle>
            <a:lvl1pPr algn="r">
              <a:defRPr sz="9600" b="1">
                <a:solidFill>
                  <a:schemeClr val="bg2"/>
                </a:solidFill>
              </a:defRPr>
            </a:lvl1pPr>
          </a:lstStyle>
          <a:p>
            <a:fld id="{9A8A48B6-7138-CD4D-A0E5-305C4B90F102}" type="slidenum">
              <a:rPr lang="en-US" smtClean="0"/>
              <a:pPr/>
              <a:t>‹#›</a:t>
            </a:fld>
            <a:endParaRPr lang="en-US" sz="960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7B3241-74CA-D249-BD38-4C57AA297F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444" y="6517938"/>
            <a:ext cx="4288156" cy="314642"/>
          </a:xfrm>
        </p:spPr>
        <p:txBody>
          <a:bodyPr>
            <a:normAutofit/>
          </a:bodyPr>
          <a:lstStyle>
            <a:lvl1pPr>
              <a:buNone/>
              <a:defRPr lang="en-US" sz="1000" i="1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C2DBE3-A140-254C-985C-6AF05AF9AD27}"/>
              </a:ext>
            </a:extLst>
          </p:cNvPr>
          <p:cNvCxnSpPr/>
          <p:nvPr userDrawn="1"/>
        </p:nvCxnSpPr>
        <p:spPr>
          <a:xfrm>
            <a:off x="0" y="806824"/>
            <a:ext cx="12192000" cy="0"/>
          </a:xfrm>
          <a:prstGeom prst="line">
            <a:avLst/>
          </a:prstGeom>
          <a:ln w="9525">
            <a:gradFill flip="none" rotWithShape="1">
              <a:gsLst>
                <a:gs pos="0">
                  <a:schemeClr val="tx1"/>
                </a:gs>
                <a:gs pos="50000">
                  <a:schemeClr val="tx1">
                    <a:alpha val="7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0" scaled="0"/>
              <a:tileRect/>
            </a:gradFill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31649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97741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4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" name="Google Shape;14;p4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1350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alphaModFix amt="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99439E-A8C1-0147-878A-E596CBCA7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68514-C71E-D749-B402-559977473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29C53-DC6E-5B43-AE85-3EF6A4F76C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34DA9-DD42-8445-BB79-DF30D799A8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CFCD4-3911-E943-8744-54979FE9BE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185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B66F8-B83F-1B49-8597-D3245B3603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7977" y="226031"/>
            <a:ext cx="8919989" cy="2517169"/>
          </a:xfrm>
        </p:spPr>
        <p:txBody>
          <a:bodyPr>
            <a:noAutofit/>
          </a:bodyPr>
          <a:lstStyle/>
          <a:p>
            <a:pPr>
              <a:lnSpc>
                <a:spcPct val="114000"/>
              </a:lnSpc>
            </a:pPr>
            <a:r>
              <a:rPr lang="en-US" sz="4000" b="1" dirty="0"/>
              <a:t>Lecture 6</a:t>
            </a:r>
            <a:br>
              <a:rPr lang="en-US" sz="4000" b="1" dirty="0"/>
            </a:br>
            <a:br>
              <a:rPr lang="en-US" sz="2800" b="1" dirty="0"/>
            </a:br>
            <a:r>
              <a:rPr lang="en-US" sz="2800" b="1" dirty="0"/>
              <a:t>Inferring cell pseudotime from </a:t>
            </a:r>
            <a:r>
              <a:rPr lang="en-US" sz="2800" b="1" dirty="0" err="1"/>
              <a:t>scRNAseq</a:t>
            </a:r>
            <a:r>
              <a:rPr lang="en-US" sz="2800" b="1" dirty="0"/>
              <a:t>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B9B4A-A53C-8D4D-8F0C-1EC9BC3CC5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5910" y="3592462"/>
            <a:ext cx="10000180" cy="3026664"/>
          </a:xfrm>
        </p:spPr>
        <p:txBody>
          <a:bodyPr>
            <a:normAutofit/>
          </a:bodyPr>
          <a:lstStyle/>
          <a:p>
            <a:r>
              <a:rPr lang="en-GB" b="1" dirty="0" err="1">
                <a:latin typeface="Comfortaa" pitchFamily="2" charset="0"/>
              </a:rPr>
              <a:t>Physalia</a:t>
            </a:r>
            <a:r>
              <a:rPr lang="en-GB" b="1" dirty="0">
                <a:latin typeface="Comfortaa" pitchFamily="2" charset="0"/>
              </a:rPr>
              <a:t> course 2024</a:t>
            </a:r>
            <a:br>
              <a:rPr lang="en-GB" b="1" dirty="0">
                <a:latin typeface="Comfortaa" pitchFamily="2" charset="0"/>
              </a:rPr>
            </a:br>
            <a:r>
              <a:rPr lang="en-GB" sz="2800" dirty="0">
                <a:latin typeface="Comfortaa" pitchFamily="2" charset="0"/>
              </a:rPr>
              <a:t>—</a:t>
            </a:r>
            <a:br>
              <a:rPr lang="en-GB" sz="4000" b="1" dirty="0">
                <a:latin typeface="Comfortaa" pitchFamily="2" charset="0"/>
              </a:rPr>
            </a:br>
            <a:r>
              <a:rPr lang="en-GB" b="1" dirty="0">
                <a:latin typeface="Comfortaa" pitchFamily="2" charset="0"/>
              </a:rPr>
              <a:t>Single-cell RNA-seq with R/Bioconductor</a:t>
            </a:r>
          </a:p>
          <a:p>
            <a:endParaRPr lang="en-GB" b="1" dirty="0">
              <a:latin typeface="Comfortaa" pitchFamily="2" charset="0"/>
            </a:endParaRPr>
          </a:p>
          <a:p>
            <a:endParaRPr lang="en-GB" b="1" dirty="0">
              <a:latin typeface="Comfortaa" pitchFamily="2" charset="0"/>
            </a:endParaRPr>
          </a:p>
          <a:p>
            <a:r>
              <a:rPr lang="en-GB" b="1" dirty="0">
                <a:latin typeface="Comfortaa" pitchFamily="2" charset="0"/>
              </a:rPr>
              <a:t>Instructors: </a:t>
            </a:r>
            <a:r>
              <a:rPr lang="en-US" dirty="0">
                <a:latin typeface="Comfortaa" pitchFamily="2" charset="0"/>
              </a:rPr>
              <a:t>Orr </a:t>
            </a:r>
            <a:r>
              <a:rPr lang="en-GB" dirty="0" err="1">
                <a:latin typeface="Comfortaa" pitchFamily="2" charset="0"/>
              </a:rPr>
              <a:t>Ashenberg</a:t>
            </a:r>
            <a:r>
              <a:rPr lang="en-GB" dirty="0">
                <a:latin typeface="Comfortaa" pitchFamily="2" charset="0"/>
              </a:rPr>
              <a:t>, </a:t>
            </a:r>
            <a:r>
              <a:rPr lang="en-US" dirty="0">
                <a:latin typeface="Comfortaa" pitchFamily="2" charset="0"/>
              </a:rPr>
              <a:t>Jacques Serizay, </a:t>
            </a:r>
            <a:r>
              <a:rPr lang="en-US" dirty="0" err="1">
                <a:latin typeface="Comfortaa" pitchFamily="2" charset="0"/>
              </a:rPr>
              <a:t>Fabrício</a:t>
            </a:r>
            <a:r>
              <a:rPr lang="en-US" dirty="0">
                <a:latin typeface="Comfortaa" pitchFamily="2" charset="0"/>
              </a:rPr>
              <a:t> Almeida-Silva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39777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10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Trajectory inference (TI)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BC3FE-6D6E-6444-8EED-035BE1597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new algorithm comes out ~ every other week…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2E8EED4-A0F1-8840-AD81-C497337232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B849D5-5787-3343-AC40-F27594874B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561845"/>
            <a:ext cx="5873152" cy="21413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7C3E05-B36A-B345-A685-3CFEB0D9A5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2739" y="2561845"/>
            <a:ext cx="5836861" cy="171986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A1A2A06-2C76-5947-87E0-BE4EEB6DA7B1}"/>
              </a:ext>
            </a:extLst>
          </p:cNvPr>
          <p:cNvSpPr/>
          <p:nvPr/>
        </p:nvSpPr>
        <p:spPr>
          <a:xfrm>
            <a:off x="1146629" y="2786743"/>
            <a:ext cx="4726523" cy="261257"/>
          </a:xfrm>
          <a:prstGeom prst="rect">
            <a:avLst/>
          </a:prstGeom>
          <a:solidFill>
            <a:schemeClr val="accent4">
              <a:lumMod val="60000"/>
              <a:lumOff val="40000"/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808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11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Trajectory inference (TI)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BC3FE-6D6E-6444-8EED-035BE1597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729" y="5053980"/>
            <a:ext cx="9747500" cy="1192455"/>
          </a:xfrm>
        </p:spPr>
        <p:txBody>
          <a:bodyPr>
            <a:normAutofit fontScale="70000" lnSpcReduction="20000"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</a:rPr>
              <a:t>Stick to </a:t>
            </a:r>
            <a:r>
              <a:rPr lang="en-US" sz="3200" b="1" u="sng" dirty="0">
                <a:solidFill>
                  <a:srgbClr val="C00000"/>
                </a:solidFill>
              </a:rPr>
              <a:t>standards</a:t>
            </a:r>
            <a:r>
              <a:rPr lang="en-US" sz="3200" dirty="0">
                <a:solidFill>
                  <a:srgbClr val="C00000"/>
                </a:solidFill>
              </a:rPr>
              <a:t>!!</a:t>
            </a:r>
          </a:p>
          <a:p>
            <a:pPr algn="ctr"/>
            <a:r>
              <a:rPr lang="en-US" sz="3200" dirty="0" err="1"/>
              <a:t>QCed</a:t>
            </a:r>
            <a:r>
              <a:rPr lang="en-US" sz="3200" dirty="0"/>
              <a:t>, troubleshooted, optimized and </a:t>
            </a:r>
            <a:r>
              <a:rPr lang="en-US" sz="3200" b="1" u="sng" dirty="0"/>
              <a:t>generic</a:t>
            </a:r>
            <a:r>
              <a:rPr lang="en-US" sz="3200" dirty="0"/>
              <a:t>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9162E51-83B4-1146-91AC-789CA3A066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2B849D5-5787-3343-AC40-F27594874B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561845"/>
            <a:ext cx="5873152" cy="21413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7C3E05-B36A-B345-A685-3CFEB0D9A5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2739" y="2561845"/>
            <a:ext cx="5836861" cy="171986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A1A2A06-2C76-5947-87E0-BE4EEB6DA7B1}"/>
              </a:ext>
            </a:extLst>
          </p:cNvPr>
          <p:cNvSpPr/>
          <p:nvPr/>
        </p:nvSpPr>
        <p:spPr>
          <a:xfrm>
            <a:off x="1146629" y="2786743"/>
            <a:ext cx="4726523" cy="261257"/>
          </a:xfrm>
          <a:prstGeom prst="rect">
            <a:avLst/>
          </a:prstGeom>
          <a:solidFill>
            <a:schemeClr val="accent4">
              <a:lumMod val="60000"/>
              <a:lumOff val="40000"/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ross 6">
            <a:extLst>
              <a:ext uri="{FF2B5EF4-FFF2-40B4-BE49-F238E27FC236}">
                <a16:creationId xmlns:a16="http://schemas.microsoft.com/office/drawing/2014/main" id="{9EE4975F-4588-AA49-967B-5E8D91AE1EED}"/>
              </a:ext>
            </a:extLst>
          </p:cNvPr>
          <p:cNvSpPr/>
          <p:nvPr/>
        </p:nvSpPr>
        <p:spPr>
          <a:xfrm rot="18000000">
            <a:off x="1698171" y="2691006"/>
            <a:ext cx="1930400" cy="1930400"/>
          </a:xfrm>
          <a:prstGeom prst="plus">
            <a:avLst>
              <a:gd name="adj" fmla="val 35527"/>
            </a:avLst>
          </a:prstGeom>
          <a:solidFill>
            <a:srgbClr val="C0000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00000"/>
              </a:solidFill>
              <a:highlight>
                <a:srgbClr val="8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61628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12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Slingshot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BC3FE-6D6E-6444-8EED-035BE1597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Slingshot is one of the most widely used and robust approaches to infer trajectory in relatively simple datasets.</a:t>
            </a:r>
          </a:p>
          <a:p>
            <a:endParaRPr lang="en-US" dirty="0"/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E5F166-3A71-C748-9657-C45C8A12E4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Street et al., 2018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5C71FD-C086-D04D-87BD-0748259591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357"/>
          <a:stretch/>
        </p:blipFill>
        <p:spPr>
          <a:xfrm>
            <a:off x="4463143" y="3184187"/>
            <a:ext cx="7576457" cy="170882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7947CC5-E532-BE4E-8FD3-B55CEFC64B0D}"/>
              </a:ext>
            </a:extLst>
          </p:cNvPr>
          <p:cNvSpPr/>
          <p:nvPr/>
        </p:nvSpPr>
        <p:spPr>
          <a:xfrm flipV="1">
            <a:off x="6734629" y="3184185"/>
            <a:ext cx="5363027" cy="28000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3C84AF8-E6B1-BC4D-A185-2EE3B8690D0E}"/>
              </a:ext>
            </a:extLst>
          </p:cNvPr>
          <p:cNvSpPr txBox="1">
            <a:spLocks/>
          </p:cNvSpPr>
          <p:nvPr/>
        </p:nvSpPr>
        <p:spPr>
          <a:xfrm>
            <a:off x="111760" y="2092962"/>
            <a:ext cx="3952240" cy="4781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sng" dirty="0"/>
              <a:t>It works by: </a:t>
            </a:r>
          </a:p>
          <a:p>
            <a:pPr marL="495300" indent="-495300"/>
            <a:r>
              <a:rPr lang="en-GB" dirty="0"/>
              <a:t>0.    Get clustered data in a low-dimensional space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809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13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Slingshot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BC3FE-6D6E-6444-8EED-035BE1597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Slingshot is one of the most widely used and robust approaches to infer trajectory in relatively simple datasets.</a:t>
            </a:r>
          </a:p>
          <a:p>
            <a:endParaRPr lang="en-US" dirty="0"/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E5F166-3A71-C748-9657-C45C8A12E4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Street et al., 2018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5C71FD-C086-D04D-87BD-0748259591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357"/>
          <a:stretch/>
        </p:blipFill>
        <p:spPr>
          <a:xfrm>
            <a:off x="4463143" y="3184187"/>
            <a:ext cx="7576457" cy="170882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7947CC5-E532-BE4E-8FD3-B55CEFC64B0D}"/>
              </a:ext>
            </a:extLst>
          </p:cNvPr>
          <p:cNvSpPr/>
          <p:nvPr/>
        </p:nvSpPr>
        <p:spPr>
          <a:xfrm flipV="1">
            <a:off x="8969829" y="3184186"/>
            <a:ext cx="3127827" cy="28000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AED0408-3510-394C-8F9D-AD14E00F3ED1}"/>
              </a:ext>
            </a:extLst>
          </p:cNvPr>
          <p:cNvSpPr txBox="1">
            <a:spLocks/>
          </p:cNvSpPr>
          <p:nvPr/>
        </p:nvSpPr>
        <p:spPr>
          <a:xfrm>
            <a:off x="111760" y="2092962"/>
            <a:ext cx="3952240" cy="4781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sng" dirty="0"/>
              <a:t>It works by: </a:t>
            </a:r>
          </a:p>
          <a:p>
            <a:pPr marL="495300" indent="-495300"/>
            <a:r>
              <a:rPr lang="en-GB" dirty="0"/>
              <a:t>0.    Get clustered data in a low-dimensional space</a:t>
            </a:r>
            <a:endParaRPr lang="en-US" dirty="0"/>
          </a:p>
          <a:p>
            <a:pPr marL="457200" indent="-457200">
              <a:buAutoNum type="arabicPeriod"/>
            </a:pPr>
            <a:r>
              <a:rPr lang="en-GB" dirty="0"/>
              <a:t>Building a </a:t>
            </a:r>
            <a:r>
              <a:rPr lang="en-GB" b="1" u="sng" dirty="0"/>
              <a:t>minimum spanning tree</a:t>
            </a:r>
            <a:r>
              <a:rPr lang="en-GB" b="1" dirty="0"/>
              <a:t> </a:t>
            </a:r>
            <a:r>
              <a:rPr lang="en-GB" dirty="0"/>
              <a:t>on the clusters</a:t>
            </a:r>
          </a:p>
          <a:p>
            <a:pPr marL="457200" indent="-4572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840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14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Slingshot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BC3FE-6D6E-6444-8EED-035BE1597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Slingshot is one of the most widely used and robust approaches to infer trajectory in relatively simple datasets.</a:t>
            </a:r>
          </a:p>
          <a:p>
            <a:endParaRPr lang="en-US" dirty="0"/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E5F166-3A71-C748-9657-C45C8A12E4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Street et al., 2018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5C71FD-C086-D04D-87BD-0748259591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357"/>
          <a:stretch/>
        </p:blipFill>
        <p:spPr>
          <a:xfrm>
            <a:off x="4463143" y="3184187"/>
            <a:ext cx="7576457" cy="170882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7947CC5-E532-BE4E-8FD3-B55CEFC64B0D}"/>
              </a:ext>
            </a:extLst>
          </p:cNvPr>
          <p:cNvSpPr/>
          <p:nvPr/>
        </p:nvSpPr>
        <p:spPr>
          <a:xfrm flipV="1">
            <a:off x="6413119" y="5453511"/>
            <a:ext cx="5684537" cy="53072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BBDA2DC-8E07-B147-99A4-59630FF60C45}"/>
              </a:ext>
            </a:extLst>
          </p:cNvPr>
          <p:cNvSpPr txBox="1">
            <a:spLocks/>
          </p:cNvSpPr>
          <p:nvPr/>
        </p:nvSpPr>
        <p:spPr>
          <a:xfrm>
            <a:off x="111760" y="2092962"/>
            <a:ext cx="3952240" cy="4781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sng" dirty="0"/>
              <a:t>It works by: </a:t>
            </a:r>
          </a:p>
          <a:p>
            <a:pPr marL="495300" indent="-495300"/>
            <a:r>
              <a:rPr lang="en-GB" dirty="0"/>
              <a:t>0.    Get clustered data in a low-dimensional space</a:t>
            </a:r>
            <a:endParaRPr lang="en-US" dirty="0"/>
          </a:p>
          <a:p>
            <a:pPr marL="457200" indent="-457200">
              <a:buAutoNum type="arabicPeriod"/>
            </a:pPr>
            <a:r>
              <a:rPr lang="en-GB" dirty="0"/>
              <a:t>Building a </a:t>
            </a:r>
            <a:r>
              <a:rPr lang="en-GB" b="1" u="sng" dirty="0"/>
              <a:t>minimum spanning tree</a:t>
            </a:r>
            <a:r>
              <a:rPr lang="en-GB" b="1" dirty="0"/>
              <a:t> </a:t>
            </a:r>
            <a:r>
              <a:rPr lang="en-GB" dirty="0"/>
              <a:t>on the clusters</a:t>
            </a:r>
          </a:p>
          <a:p>
            <a:pPr marL="457200" indent="-457200">
              <a:buAutoNum type="arabicPeriod"/>
            </a:pPr>
            <a:r>
              <a:rPr lang="en-GB" dirty="0"/>
              <a:t>Fit </a:t>
            </a:r>
            <a:r>
              <a:rPr lang="en-GB" b="1" u="sng" dirty="0"/>
              <a:t>principal curves</a:t>
            </a:r>
            <a:r>
              <a:rPr lang="en-GB" dirty="0"/>
              <a:t> through the MST</a:t>
            </a:r>
          </a:p>
          <a:p>
            <a:pPr marL="457200" indent="-4572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0330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15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Minimum spanning tree?!?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E2DA6C2-261A-8F49-98AB-BEDD3DD02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5113383" cy="5517515"/>
          </a:xfrm>
        </p:spPr>
        <p:txBody>
          <a:bodyPr/>
          <a:lstStyle/>
          <a:p>
            <a:r>
              <a:rPr lang="en-GB" b="1" dirty="0"/>
              <a:t>Or minimum </a:t>
            </a:r>
            <a:r>
              <a:rPr lang="en-GB" b="1" u="sng" dirty="0"/>
              <a:t>weight</a:t>
            </a:r>
            <a:r>
              <a:rPr lang="en-GB" b="1" dirty="0"/>
              <a:t> spanning tree</a:t>
            </a:r>
          </a:p>
          <a:p>
            <a:pPr marL="457200" indent="-457200">
              <a:buAutoNum type="arabicPeriod"/>
            </a:pPr>
            <a:r>
              <a:rPr lang="en-GB" dirty="0"/>
              <a:t>Build a graph with edges between each pair of clusters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5AD31B-11A1-3040-B074-932845F64E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5589" y="2103247"/>
            <a:ext cx="5950696" cy="3651668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A2A17C76-F1D7-F84B-8E54-BE2A402F6022}"/>
              </a:ext>
            </a:extLst>
          </p:cNvPr>
          <p:cNvSpPr/>
          <p:nvPr/>
        </p:nvSpPr>
        <p:spPr>
          <a:xfrm>
            <a:off x="6449438" y="2616740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60F8578-1906-2943-8157-E1F84C836B31}"/>
              </a:ext>
            </a:extLst>
          </p:cNvPr>
          <p:cNvSpPr/>
          <p:nvPr/>
        </p:nvSpPr>
        <p:spPr>
          <a:xfrm>
            <a:off x="6643991" y="3346314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094FD6F-B23E-FD42-B33B-98DAFEE2ACEC}"/>
              </a:ext>
            </a:extLst>
          </p:cNvPr>
          <p:cNvSpPr/>
          <p:nvPr/>
        </p:nvSpPr>
        <p:spPr>
          <a:xfrm>
            <a:off x="7188740" y="4328808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F49DB08-56A7-894D-8885-F62D40D72E26}"/>
              </a:ext>
            </a:extLst>
          </p:cNvPr>
          <p:cNvSpPr/>
          <p:nvPr/>
        </p:nvSpPr>
        <p:spPr>
          <a:xfrm>
            <a:off x="9163455" y="5019472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1195C70-5B95-E745-BFAE-7CFDABF546B9}"/>
              </a:ext>
            </a:extLst>
          </p:cNvPr>
          <p:cNvSpPr/>
          <p:nvPr/>
        </p:nvSpPr>
        <p:spPr>
          <a:xfrm>
            <a:off x="11060348" y="2918297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BF6D1FD-EC58-F146-B256-18F0E4A9F308}"/>
              </a:ext>
            </a:extLst>
          </p:cNvPr>
          <p:cNvSpPr/>
          <p:nvPr/>
        </p:nvSpPr>
        <p:spPr>
          <a:xfrm>
            <a:off x="9221821" y="4036978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859BAA-3694-8541-B281-A5C06156F92D}"/>
              </a:ext>
            </a:extLst>
          </p:cNvPr>
          <p:cNvCxnSpPr>
            <a:cxnSpLocks/>
          </p:cNvCxnSpPr>
          <p:nvPr/>
        </p:nvCxnSpPr>
        <p:spPr>
          <a:xfrm>
            <a:off x="6529419" y="2648081"/>
            <a:ext cx="194553" cy="729574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27FD3A5-EF07-A340-9D15-DD58723C3806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6801794" y="3552754"/>
            <a:ext cx="418287" cy="807395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9C63A96-D428-5448-B77E-B609F75B8332}"/>
              </a:ext>
            </a:extLst>
          </p:cNvPr>
          <p:cNvCxnSpPr>
            <a:cxnSpLocks/>
            <a:endCxn id="13" idx="2"/>
          </p:cNvCxnSpPr>
          <p:nvPr/>
        </p:nvCxnSpPr>
        <p:spPr>
          <a:xfrm>
            <a:off x="7385454" y="4486609"/>
            <a:ext cx="1778001" cy="639868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EC3A17A-3FD2-C14A-A6DA-158846C59512}"/>
              </a:ext>
            </a:extLst>
          </p:cNvPr>
          <p:cNvCxnSpPr>
            <a:cxnSpLocks/>
            <a:stCxn id="12" idx="6"/>
          </p:cNvCxnSpPr>
          <p:nvPr/>
        </p:nvCxnSpPr>
        <p:spPr>
          <a:xfrm flipV="1">
            <a:off x="7402749" y="4182895"/>
            <a:ext cx="1848255" cy="252918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42CF732-228A-2F48-914A-85AA133ECAE6}"/>
              </a:ext>
            </a:extLst>
          </p:cNvPr>
          <p:cNvCxnSpPr>
            <a:cxnSpLocks/>
            <a:stCxn id="13" idx="7"/>
          </p:cNvCxnSpPr>
          <p:nvPr/>
        </p:nvCxnSpPr>
        <p:spPr>
          <a:xfrm flipV="1">
            <a:off x="9346123" y="3112853"/>
            <a:ext cx="1782320" cy="1937960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06B1CEC-7681-A24A-9EBB-89166DB3B184}"/>
              </a:ext>
            </a:extLst>
          </p:cNvPr>
          <p:cNvCxnSpPr>
            <a:cxnSpLocks/>
            <a:stCxn id="16" idx="7"/>
          </p:cNvCxnSpPr>
          <p:nvPr/>
        </p:nvCxnSpPr>
        <p:spPr>
          <a:xfrm flipV="1">
            <a:off x="9404489" y="3054487"/>
            <a:ext cx="1665588" cy="1013832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9153154-DF28-774F-BEE7-9CBE2F2BB1D0}"/>
              </a:ext>
            </a:extLst>
          </p:cNvPr>
          <p:cNvCxnSpPr>
            <a:cxnSpLocks/>
            <a:stCxn id="11" idx="6"/>
          </p:cNvCxnSpPr>
          <p:nvPr/>
        </p:nvCxnSpPr>
        <p:spPr>
          <a:xfrm flipV="1">
            <a:off x="6858000" y="3015577"/>
            <a:ext cx="4231532" cy="437742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8667CA2-75F7-D647-A4F5-68ADA7AD7A99}"/>
              </a:ext>
            </a:extLst>
          </p:cNvPr>
          <p:cNvCxnSpPr>
            <a:cxnSpLocks/>
          </p:cNvCxnSpPr>
          <p:nvPr/>
        </p:nvCxnSpPr>
        <p:spPr>
          <a:xfrm>
            <a:off x="6673175" y="2693486"/>
            <a:ext cx="4426085" cy="253997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1C01396-E519-CE46-85B2-B2011C0D50DB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6636423" y="2784268"/>
            <a:ext cx="659322" cy="1544540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8C648EB-326E-C448-9586-440DFDED62AC}"/>
              </a:ext>
            </a:extLst>
          </p:cNvPr>
          <p:cNvCxnSpPr>
            <a:cxnSpLocks/>
            <a:endCxn id="16" idx="2"/>
          </p:cNvCxnSpPr>
          <p:nvPr/>
        </p:nvCxnSpPr>
        <p:spPr>
          <a:xfrm>
            <a:off x="6665606" y="2774540"/>
            <a:ext cx="2556215" cy="136944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A645185-CB54-9649-AEA4-31749751A168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6675333" y="2755085"/>
            <a:ext cx="2519463" cy="2295728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8F820DA-73B5-C048-A632-966C174D80B3}"/>
              </a:ext>
            </a:extLst>
          </p:cNvPr>
          <p:cNvCxnSpPr>
            <a:cxnSpLocks/>
          </p:cNvCxnSpPr>
          <p:nvPr/>
        </p:nvCxnSpPr>
        <p:spPr>
          <a:xfrm flipH="1">
            <a:off x="9287757" y="4262872"/>
            <a:ext cx="43228" cy="742969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9E9E0E2-6653-AC49-93FC-CC3101FC4704}"/>
              </a:ext>
            </a:extLst>
          </p:cNvPr>
          <p:cNvCxnSpPr>
            <a:cxnSpLocks/>
            <a:endCxn id="16" idx="2"/>
          </p:cNvCxnSpPr>
          <p:nvPr/>
        </p:nvCxnSpPr>
        <p:spPr>
          <a:xfrm>
            <a:off x="6838544" y="3511685"/>
            <a:ext cx="2383277" cy="632298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65161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16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Minimum spanning tree?!?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E2DA6C2-261A-8F49-98AB-BEDD3DD02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5113383" cy="5517515"/>
          </a:xfrm>
        </p:spPr>
        <p:txBody>
          <a:bodyPr/>
          <a:lstStyle/>
          <a:p>
            <a:r>
              <a:rPr lang="en-GB" b="1" dirty="0"/>
              <a:t>Or minimum </a:t>
            </a:r>
            <a:r>
              <a:rPr lang="en-GB" b="1" u="sng" dirty="0"/>
              <a:t>weight</a:t>
            </a:r>
            <a:r>
              <a:rPr lang="en-GB" b="1" dirty="0"/>
              <a:t> spanning tree</a:t>
            </a:r>
          </a:p>
          <a:p>
            <a:pPr marL="457200" indent="-457200">
              <a:buAutoNum type="arabicPeriod"/>
            </a:pPr>
            <a:r>
              <a:rPr lang="en-GB" dirty="0"/>
              <a:t>Build a graph with edges between each pair of clusters</a:t>
            </a:r>
          </a:p>
          <a:p>
            <a:pPr marL="457200" indent="-457200">
              <a:buAutoNum type="arabicPeriod"/>
            </a:pPr>
            <a:r>
              <a:rPr lang="en-GB" dirty="0"/>
              <a:t>Add weights to each edge according to proximity of the two clusters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5AD31B-11A1-3040-B074-932845F64E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5589" y="2103247"/>
            <a:ext cx="5950696" cy="3651668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A2A17C76-F1D7-F84B-8E54-BE2A402F6022}"/>
              </a:ext>
            </a:extLst>
          </p:cNvPr>
          <p:cNvSpPr/>
          <p:nvPr/>
        </p:nvSpPr>
        <p:spPr>
          <a:xfrm>
            <a:off x="6449438" y="2616740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60F8578-1906-2943-8157-E1F84C836B31}"/>
              </a:ext>
            </a:extLst>
          </p:cNvPr>
          <p:cNvSpPr/>
          <p:nvPr/>
        </p:nvSpPr>
        <p:spPr>
          <a:xfrm>
            <a:off x="6643991" y="3346314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094FD6F-B23E-FD42-B33B-98DAFEE2ACEC}"/>
              </a:ext>
            </a:extLst>
          </p:cNvPr>
          <p:cNvSpPr/>
          <p:nvPr/>
        </p:nvSpPr>
        <p:spPr>
          <a:xfrm>
            <a:off x="7188740" y="4328808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F49DB08-56A7-894D-8885-F62D40D72E26}"/>
              </a:ext>
            </a:extLst>
          </p:cNvPr>
          <p:cNvSpPr/>
          <p:nvPr/>
        </p:nvSpPr>
        <p:spPr>
          <a:xfrm>
            <a:off x="9163455" y="5019472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1195C70-5B95-E745-BFAE-7CFDABF546B9}"/>
              </a:ext>
            </a:extLst>
          </p:cNvPr>
          <p:cNvSpPr/>
          <p:nvPr/>
        </p:nvSpPr>
        <p:spPr>
          <a:xfrm>
            <a:off x="11060348" y="2918297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BF6D1FD-EC58-F146-B256-18F0E4A9F308}"/>
              </a:ext>
            </a:extLst>
          </p:cNvPr>
          <p:cNvSpPr/>
          <p:nvPr/>
        </p:nvSpPr>
        <p:spPr>
          <a:xfrm>
            <a:off x="9221821" y="4036978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859BAA-3694-8541-B281-A5C06156F92D}"/>
              </a:ext>
            </a:extLst>
          </p:cNvPr>
          <p:cNvCxnSpPr>
            <a:cxnSpLocks/>
          </p:cNvCxnSpPr>
          <p:nvPr/>
        </p:nvCxnSpPr>
        <p:spPr>
          <a:xfrm>
            <a:off x="6575304" y="2830749"/>
            <a:ext cx="148668" cy="546906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27FD3A5-EF07-A340-9D15-DD58723C3806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6801794" y="3552754"/>
            <a:ext cx="418287" cy="807395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9C63A96-D428-5448-B77E-B609F75B8332}"/>
              </a:ext>
            </a:extLst>
          </p:cNvPr>
          <p:cNvCxnSpPr>
            <a:cxnSpLocks/>
            <a:endCxn id="13" idx="2"/>
          </p:cNvCxnSpPr>
          <p:nvPr/>
        </p:nvCxnSpPr>
        <p:spPr>
          <a:xfrm>
            <a:off x="7385454" y="4486609"/>
            <a:ext cx="1778001" cy="639868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EC3A17A-3FD2-C14A-A6DA-158846C59512}"/>
              </a:ext>
            </a:extLst>
          </p:cNvPr>
          <p:cNvCxnSpPr>
            <a:cxnSpLocks/>
            <a:stCxn id="12" idx="6"/>
          </p:cNvCxnSpPr>
          <p:nvPr/>
        </p:nvCxnSpPr>
        <p:spPr>
          <a:xfrm flipV="1">
            <a:off x="7402749" y="4182895"/>
            <a:ext cx="1848255" cy="252918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42CF732-228A-2F48-914A-85AA133ECAE6}"/>
              </a:ext>
            </a:extLst>
          </p:cNvPr>
          <p:cNvCxnSpPr>
            <a:cxnSpLocks/>
            <a:stCxn id="13" idx="7"/>
          </p:cNvCxnSpPr>
          <p:nvPr/>
        </p:nvCxnSpPr>
        <p:spPr>
          <a:xfrm flipV="1">
            <a:off x="9346123" y="3112853"/>
            <a:ext cx="1782320" cy="1937960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06B1CEC-7681-A24A-9EBB-89166DB3B184}"/>
              </a:ext>
            </a:extLst>
          </p:cNvPr>
          <p:cNvCxnSpPr>
            <a:cxnSpLocks/>
            <a:stCxn id="16" idx="7"/>
          </p:cNvCxnSpPr>
          <p:nvPr/>
        </p:nvCxnSpPr>
        <p:spPr>
          <a:xfrm flipV="1">
            <a:off x="9404489" y="3054487"/>
            <a:ext cx="1665588" cy="101383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9153154-DF28-774F-BEE7-9CBE2F2BB1D0}"/>
              </a:ext>
            </a:extLst>
          </p:cNvPr>
          <p:cNvCxnSpPr>
            <a:cxnSpLocks/>
            <a:stCxn id="11" idx="6"/>
          </p:cNvCxnSpPr>
          <p:nvPr/>
        </p:nvCxnSpPr>
        <p:spPr>
          <a:xfrm flipV="1">
            <a:off x="6858000" y="3015577"/>
            <a:ext cx="4231532" cy="437742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8667CA2-75F7-D647-A4F5-68ADA7AD7A99}"/>
              </a:ext>
            </a:extLst>
          </p:cNvPr>
          <p:cNvCxnSpPr>
            <a:cxnSpLocks/>
          </p:cNvCxnSpPr>
          <p:nvPr/>
        </p:nvCxnSpPr>
        <p:spPr>
          <a:xfrm>
            <a:off x="6673175" y="2693486"/>
            <a:ext cx="4426085" cy="253997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1C01396-E519-CE46-85B2-B2011C0D50DB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6636423" y="2784268"/>
            <a:ext cx="659322" cy="1544540"/>
          </a:xfrm>
          <a:prstGeom prst="line">
            <a:avLst/>
          </a:prstGeom>
          <a:ln w="22225">
            <a:solidFill>
              <a:schemeClr val="tx1">
                <a:lumMod val="50000"/>
                <a:lumOff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8C648EB-326E-C448-9586-440DFDED62AC}"/>
              </a:ext>
            </a:extLst>
          </p:cNvPr>
          <p:cNvCxnSpPr>
            <a:cxnSpLocks/>
            <a:endCxn id="16" idx="2"/>
          </p:cNvCxnSpPr>
          <p:nvPr/>
        </p:nvCxnSpPr>
        <p:spPr>
          <a:xfrm>
            <a:off x="6665606" y="2774540"/>
            <a:ext cx="2556215" cy="1369443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A645185-CB54-9649-AEA4-31749751A168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6675333" y="2755085"/>
            <a:ext cx="2519463" cy="2295728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8F820DA-73B5-C048-A632-966C174D80B3}"/>
              </a:ext>
            </a:extLst>
          </p:cNvPr>
          <p:cNvCxnSpPr>
            <a:cxnSpLocks/>
          </p:cNvCxnSpPr>
          <p:nvPr/>
        </p:nvCxnSpPr>
        <p:spPr>
          <a:xfrm flipH="1">
            <a:off x="9287757" y="4262872"/>
            <a:ext cx="43228" cy="742969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9E9E0E2-6653-AC49-93FC-CC3101FC4704}"/>
              </a:ext>
            </a:extLst>
          </p:cNvPr>
          <p:cNvCxnSpPr>
            <a:cxnSpLocks/>
            <a:endCxn id="16" idx="2"/>
          </p:cNvCxnSpPr>
          <p:nvPr/>
        </p:nvCxnSpPr>
        <p:spPr>
          <a:xfrm>
            <a:off x="6838544" y="3511685"/>
            <a:ext cx="2383277" cy="632298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7161941-1A7C-574B-B4BD-D3BB57EB0BE8}"/>
              </a:ext>
            </a:extLst>
          </p:cNvPr>
          <p:cNvSpPr txBox="1"/>
          <p:nvPr/>
        </p:nvSpPr>
        <p:spPr>
          <a:xfrm>
            <a:off x="6274342" y="300832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AC42E0B-A500-0D41-A654-053BDBE5EA77}"/>
              </a:ext>
            </a:extLst>
          </p:cNvPr>
          <p:cNvSpPr txBox="1"/>
          <p:nvPr/>
        </p:nvSpPr>
        <p:spPr>
          <a:xfrm>
            <a:off x="7908172" y="475343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B59896D-2CA0-E94C-B1CD-20066891AAC1}"/>
              </a:ext>
            </a:extLst>
          </p:cNvPr>
          <p:cNvSpPr txBox="1"/>
          <p:nvPr/>
        </p:nvSpPr>
        <p:spPr>
          <a:xfrm>
            <a:off x="9276282" y="440442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ADBAF71-22FC-E740-9124-09E79B8166D4}"/>
              </a:ext>
            </a:extLst>
          </p:cNvPr>
          <p:cNvSpPr txBox="1"/>
          <p:nvPr/>
        </p:nvSpPr>
        <p:spPr>
          <a:xfrm>
            <a:off x="9988257" y="44183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32E75C3-DC66-5043-A898-7BA156CA12FB}"/>
              </a:ext>
            </a:extLst>
          </p:cNvPr>
          <p:cNvSpPr txBox="1"/>
          <p:nvPr/>
        </p:nvSpPr>
        <p:spPr>
          <a:xfrm>
            <a:off x="9827714" y="336438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9F1A375-7785-5A49-821D-583F66FBF6CD}"/>
              </a:ext>
            </a:extLst>
          </p:cNvPr>
          <p:cNvSpPr txBox="1"/>
          <p:nvPr/>
        </p:nvSpPr>
        <p:spPr>
          <a:xfrm>
            <a:off x="7988912" y="357157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2C12234-CEE5-634F-9DB6-F9209E9CD745}"/>
              </a:ext>
            </a:extLst>
          </p:cNvPr>
          <p:cNvSpPr txBox="1"/>
          <p:nvPr/>
        </p:nvSpPr>
        <p:spPr>
          <a:xfrm>
            <a:off x="8571287" y="419502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E4FD52C-41EA-014F-93BC-762612ADF5C5}"/>
              </a:ext>
            </a:extLst>
          </p:cNvPr>
          <p:cNvSpPr txBox="1"/>
          <p:nvPr/>
        </p:nvSpPr>
        <p:spPr>
          <a:xfrm>
            <a:off x="9122719" y="247790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6FBA255-78E0-7B49-826F-D4226A1B9A20}"/>
              </a:ext>
            </a:extLst>
          </p:cNvPr>
          <p:cNvSpPr txBox="1"/>
          <p:nvPr/>
        </p:nvSpPr>
        <p:spPr>
          <a:xfrm>
            <a:off x="9129699" y="31410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14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2FD6DED-13F3-BE4F-A3D4-438F48A67A06}"/>
              </a:ext>
            </a:extLst>
          </p:cNvPr>
          <p:cNvSpPr txBox="1"/>
          <p:nvPr/>
        </p:nvSpPr>
        <p:spPr>
          <a:xfrm>
            <a:off x="7401221" y="290981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2537A9E-902C-1743-BCB1-595D58AC9479}"/>
              </a:ext>
            </a:extLst>
          </p:cNvPr>
          <p:cNvSpPr txBox="1"/>
          <p:nvPr/>
        </p:nvSpPr>
        <p:spPr>
          <a:xfrm>
            <a:off x="7747592" y="391411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DEE10C1-6575-CA45-91A6-2C79F11951FB}"/>
              </a:ext>
            </a:extLst>
          </p:cNvPr>
          <p:cNvSpPr txBox="1"/>
          <p:nvPr/>
        </p:nvSpPr>
        <p:spPr>
          <a:xfrm>
            <a:off x="6595904" y="387393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A3C4752-88D3-A046-829F-374056E7CC4C}"/>
              </a:ext>
            </a:extLst>
          </p:cNvPr>
          <p:cNvSpPr txBox="1"/>
          <p:nvPr/>
        </p:nvSpPr>
        <p:spPr>
          <a:xfrm>
            <a:off x="6782659" y="303756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8164021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B9C8927B-B05A-9A48-90EE-569AD8F5BD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5589" y="2103247"/>
            <a:ext cx="5950696" cy="3651668"/>
          </a:xfrm>
          <a:prstGeom prst="rect">
            <a:avLst/>
          </a:prstGeom>
        </p:spPr>
      </p:pic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17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Minimum spanning tree?!?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E2DA6C2-261A-8F49-98AB-BEDD3DD02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5113383" cy="5517515"/>
          </a:xfrm>
        </p:spPr>
        <p:txBody>
          <a:bodyPr/>
          <a:lstStyle/>
          <a:p>
            <a:r>
              <a:rPr lang="en-GB" b="1" dirty="0"/>
              <a:t>Or minimum </a:t>
            </a:r>
            <a:r>
              <a:rPr lang="en-GB" b="1" u="sng" dirty="0"/>
              <a:t>weight</a:t>
            </a:r>
            <a:r>
              <a:rPr lang="en-GB" b="1" dirty="0"/>
              <a:t> spanning tree</a:t>
            </a:r>
          </a:p>
          <a:p>
            <a:pPr marL="457200" indent="-457200">
              <a:buAutoNum type="arabicPeriod"/>
            </a:pPr>
            <a:r>
              <a:rPr lang="en-GB" dirty="0"/>
              <a:t>Build a graph with edges between each pair of clusters</a:t>
            </a:r>
          </a:p>
          <a:p>
            <a:pPr marL="457200" indent="-457200">
              <a:buAutoNum type="arabicPeriod"/>
            </a:pPr>
            <a:r>
              <a:rPr lang="en-GB" dirty="0"/>
              <a:t>Add weights to each edge according to proximity of the two clusters</a:t>
            </a:r>
          </a:p>
          <a:p>
            <a:pPr marL="457200" indent="-457200">
              <a:buAutoNum type="arabicPeriod"/>
            </a:pPr>
            <a:r>
              <a:rPr lang="en-GB" dirty="0"/>
              <a:t>Find the shortest path between clusters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2A17C76-F1D7-F84B-8E54-BE2A402F6022}"/>
              </a:ext>
            </a:extLst>
          </p:cNvPr>
          <p:cNvSpPr/>
          <p:nvPr/>
        </p:nvSpPr>
        <p:spPr>
          <a:xfrm>
            <a:off x="6449438" y="2616740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60F8578-1906-2943-8157-E1F84C836B31}"/>
              </a:ext>
            </a:extLst>
          </p:cNvPr>
          <p:cNvSpPr/>
          <p:nvPr/>
        </p:nvSpPr>
        <p:spPr>
          <a:xfrm>
            <a:off x="6643991" y="3346314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094FD6F-B23E-FD42-B33B-98DAFEE2ACEC}"/>
              </a:ext>
            </a:extLst>
          </p:cNvPr>
          <p:cNvSpPr/>
          <p:nvPr/>
        </p:nvSpPr>
        <p:spPr>
          <a:xfrm>
            <a:off x="7188740" y="4328808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F49DB08-56A7-894D-8885-F62D40D72E26}"/>
              </a:ext>
            </a:extLst>
          </p:cNvPr>
          <p:cNvSpPr/>
          <p:nvPr/>
        </p:nvSpPr>
        <p:spPr>
          <a:xfrm>
            <a:off x="9163455" y="5019472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1195C70-5B95-E745-BFAE-7CFDABF546B9}"/>
              </a:ext>
            </a:extLst>
          </p:cNvPr>
          <p:cNvSpPr/>
          <p:nvPr/>
        </p:nvSpPr>
        <p:spPr>
          <a:xfrm>
            <a:off x="11060348" y="2918297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BF6D1FD-EC58-F146-B256-18F0E4A9F308}"/>
              </a:ext>
            </a:extLst>
          </p:cNvPr>
          <p:cNvSpPr/>
          <p:nvPr/>
        </p:nvSpPr>
        <p:spPr>
          <a:xfrm>
            <a:off x="9221821" y="4036978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859BAA-3694-8541-B281-A5C06156F92D}"/>
              </a:ext>
            </a:extLst>
          </p:cNvPr>
          <p:cNvCxnSpPr>
            <a:cxnSpLocks/>
          </p:cNvCxnSpPr>
          <p:nvPr/>
        </p:nvCxnSpPr>
        <p:spPr>
          <a:xfrm>
            <a:off x="6575304" y="2830749"/>
            <a:ext cx="148668" cy="546906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27FD3A5-EF07-A340-9D15-DD58723C3806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6801794" y="3552754"/>
            <a:ext cx="418287" cy="807395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9C63A96-D428-5448-B77E-B609F75B8332}"/>
              </a:ext>
            </a:extLst>
          </p:cNvPr>
          <p:cNvCxnSpPr>
            <a:cxnSpLocks/>
            <a:endCxn id="13" idx="2"/>
          </p:cNvCxnSpPr>
          <p:nvPr/>
        </p:nvCxnSpPr>
        <p:spPr>
          <a:xfrm>
            <a:off x="7385454" y="4486609"/>
            <a:ext cx="1778001" cy="639868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42CF732-228A-2F48-914A-85AA133ECAE6}"/>
              </a:ext>
            </a:extLst>
          </p:cNvPr>
          <p:cNvCxnSpPr>
            <a:cxnSpLocks/>
            <a:stCxn id="13" idx="7"/>
          </p:cNvCxnSpPr>
          <p:nvPr/>
        </p:nvCxnSpPr>
        <p:spPr>
          <a:xfrm flipV="1">
            <a:off x="9346123" y="3112853"/>
            <a:ext cx="1782320" cy="1937960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8F820DA-73B5-C048-A632-966C174D80B3}"/>
              </a:ext>
            </a:extLst>
          </p:cNvPr>
          <p:cNvCxnSpPr>
            <a:cxnSpLocks/>
          </p:cNvCxnSpPr>
          <p:nvPr/>
        </p:nvCxnSpPr>
        <p:spPr>
          <a:xfrm flipH="1">
            <a:off x="9287757" y="4262872"/>
            <a:ext cx="43228" cy="742969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64689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18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Principal curves?!?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E2DA6C2-261A-8F49-98AB-BEDD3DD02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5113383" cy="5517515"/>
          </a:xfrm>
        </p:spPr>
        <p:txBody>
          <a:bodyPr/>
          <a:lstStyle/>
          <a:p>
            <a:r>
              <a:rPr lang="en-GB" b="1" dirty="0"/>
              <a:t>A principal curve is a </a:t>
            </a:r>
            <a:r>
              <a:rPr lang="en-GB" b="1" u="sng" dirty="0"/>
              <a:t>smooth</a:t>
            </a:r>
            <a:r>
              <a:rPr lang="en-GB" dirty="0"/>
              <a:t>, </a:t>
            </a:r>
            <a:r>
              <a:rPr lang="en-GB" b="1" u="sng" dirty="0"/>
              <a:t>one-dimensional, curve</a:t>
            </a:r>
            <a:r>
              <a:rPr lang="en-GB" b="1" dirty="0"/>
              <a:t> </a:t>
            </a:r>
            <a:r>
              <a:rPr lang="en-GB" dirty="0"/>
              <a:t>that passes through the middle of a high-dimensional data set, providing a </a:t>
            </a:r>
            <a:r>
              <a:rPr lang="en-GB" b="1" u="sng" dirty="0"/>
              <a:t>nonlinear summary of the data</a:t>
            </a:r>
            <a:r>
              <a:rPr lang="en-GB"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A5A74F-F5BC-634D-B582-BEF2E1FF8B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4765" y="873761"/>
            <a:ext cx="5537200" cy="570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3117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19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Principal curves?!?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E2DA6C2-261A-8F49-98AB-BEDD3DD02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5113383" cy="5517515"/>
          </a:xfrm>
        </p:spPr>
        <p:txBody>
          <a:bodyPr/>
          <a:lstStyle/>
          <a:p>
            <a:r>
              <a:rPr lang="en-GB" b="1" dirty="0"/>
              <a:t>A principal curve is a </a:t>
            </a:r>
            <a:r>
              <a:rPr lang="en-GB" b="1" u="sng" dirty="0"/>
              <a:t>smooth</a:t>
            </a:r>
            <a:r>
              <a:rPr lang="en-GB" dirty="0"/>
              <a:t>, </a:t>
            </a:r>
            <a:r>
              <a:rPr lang="en-GB" b="1" u="sng" dirty="0"/>
              <a:t>one-dimensional, curve</a:t>
            </a:r>
            <a:r>
              <a:rPr lang="en-GB" b="1" dirty="0"/>
              <a:t> </a:t>
            </a:r>
            <a:r>
              <a:rPr lang="en-GB" dirty="0"/>
              <a:t>that passes through the middle of a high-dimensional data set, providing a </a:t>
            </a:r>
            <a:r>
              <a:rPr lang="en-GB" b="1" u="sng" dirty="0"/>
              <a:t>nonlinear summary of the data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FC3C88-B57E-144B-B7F8-53DD885C4D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5589" y="2103247"/>
            <a:ext cx="5950696" cy="3651668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D4A41D08-E699-3049-BAF7-76D983F6D930}"/>
              </a:ext>
            </a:extLst>
          </p:cNvPr>
          <p:cNvSpPr/>
          <p:nvPr/>
        </p:nvSpPr>
        <p:spPr>
          <a:xfrm>
            <a:off x="6449438" y="2616740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7BC20A4-ACC3-4D4E-AABD-FCDA5C3B46E0}"/>
              </a:ext>
            </a:extLst>
          </p:cNvPr>
          <p:cNvSpPr/>
          <p:nvPr/>
        </p:nvSpPr>
        <p:spPr>
          <a:xfrm>
            <a:off x="6643991" y="3346314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DC044E7-D0A0-1142-8B2F-977A46BBEF30}"/>
              </a:ext>
            </a:extLst>
          </p:cNvPr>
          <p:cNvSpPr/>
          <p:nvPr/>
        </p:nvSpPr>
        <p:spPr>
          <a:xfrm>
            <a:off x="7188740" y="4328808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201131C-0ACB-2A46-A402-C564CE669BDB}"/>
              </a:ext>
            </a:extLst>
          </p:cNvPr>
          <p:cNvSpPr/>
          <p:nvPr/>
        </p:nvSpPr>
        <p:spPr>
          <a:xfrm>
            <a:off x="9163455" y="5019472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2DCA75F-9476-A949-B89D-66CC48469F28}"/>
              </a:ext>
            </a:extLst>
          </p:cNvPr>
          <p:cNvSpPr/>
          <p:nvPr/>
        </p:nvSpPr>
        <p:spPr>
          <a:xfrm>
            <a:off x="11060348" y="2918297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BE94411-67C6-0640-BB16-4A40B97D62FD}"/>
              </a:ext>
            </a:extLst>
          </p:cNvPr>
          <p:cNvSpPr/>
          <p:nvPr/>
        </p:nvSpPr>
        <p:spPr>
          <a:xfrm>
            <a:off x="9221821" y="4036978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17D949C-D4E2-2241-981B-A8F3E8D0A789}"/>
              </a:ext>
            </a:extLst>
          </p:cNvPr>
          <p:cNvCxnSpPr>
            <a:cxnSpLocks/>
          </p:cNvCxnSpPr>
          <p:nvPr/>
        </p:nvCxnSpPr>
        <p:spPr>
          <a:xfrm>
            <a:off x="6575304" y="2830749"/>
            <a:ext cx="148668" cy="546906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5279B34-B360-AC4F-B4A5-EEB64F1A5793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6801794" y="3552754"/>
            <a:ext cx="418287" cy="807395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4FCC9C8-84FD-7F42-94DA-667A585C649F}"/>
              </a:ext>
            </a:extLst>
          </p:cNvPr>
          <p:cNvCxnSpPr>
            <a:cxnSpLocks/>
            <a:endCxn id="12" idx="2"/>
          </p:cNvCxnSpPr>
          <p:nvPr/>
        </p:nvCxnSpPr>
        <p:spPr>
          <a:xfrm>
            <a:off x="7385454" y="4486609"/>
            <a:ext cx="1778001" cy="639868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5B6DA0E-E57B-574D-A08E-B5B42FC4B4DE}"/>
              </a:ext>
            </a:extLst>
          </p:cNvPr>
          <p:cNvCxnSpPr>
            <a:cxnSpLocks/>
            <a:stCxn id="12" idx="7"/>
          </p:cNvCxnSpPr>
          <p:nvPr/>
        </p:nvCxnSpPr>
        <p:spPr>
          <a:xfrm flipV="1">
            <a:off x="9346123" y="3112853"/>
            <a:ext cx="1782320" cy="1937960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18F5F49-923D-7344-B519-BD3F12D1D938}"/>
              </a:ext>
            </a:extLst>
          </p:cNvPr>
          <p:cNvCxnSpPr>
            <a:cxnSpLocks/>
          </p:cNvCxnSpPr>
          <p:nvPr/>
        </p:nvCxnSpPr>
        <p:spPr>
          <a:xfrm flipH="1">
            <a:off x="9287757" y="4262872"/>
            <a:ext cx="43228" cy="742969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21">
            <a:extLst>
              <a:ext uri="{FF2B5EF4-FFF2-40B4-BE49-F238E27FC236}">
                <a16:creationId xmlns:a16="http://schemas.microsoft.com/office/drawing/2014/main" id="{C2EB00A6-5301-8A49-941E-689723F56566}"/>
              </a:ext>
            </a:extLst>
          </p:cNvPr>
          <p:cNvSpPr/>
          <p:nvPr/>
        </p:nvSpPr>
        <p:spPr>
          <a:xfrm>
            <a:off x="6572680" y="2743200"/>
            <a:ext cx="2868001" cy="2480834"/>
          </a:xfrm>
          <a:custGeom>
            <a:avLst/>
            <a:gdLst>
              <a:gd name="connsiteX0" fmla="*/ 0 w 2868001"/>
              <a:gd name="connsiteY0" fmla="*/ 0 h 2410132"/>
              <a:gd name="connsiteX1" fmla="*/ 185630 w 2868001"/>
              <a:gd name="connsiteY1" fmla="*/ 660018 h 2410132"/>
              <a:gd name="connsiteX2" fmla="*/ 735645 w 2868001"/>
              <a:gd name="connsiteY2" fmla="*/ 1725672 h 2410132"/>
              <a:gd name="connsiteX3" fmla="*/ 2708824 w 2868001"/>
              <a:gd name="connsiteY3" fmla="*/ 2406316 h 2410132"/>
              <a:gd name="connsiteX4" fmla="*/ 2777576 w 2868001"/>
              <a:gd name="connsiteY4" fmla="*/ 1430039 h 2410132"/>
              <a:gd name="connsiteX0" fmla="*/ 0 w 2868001"/>
              <a:gd name="connsiteY0" fmla="*/ 0 h 2489043"/>
              <a:gd name="connsiteX1" fmla="*/ 185630 w 2868001"/>
              <a:gd name="connsiteY1" fmla="*/ 660018 h 2489043"/>
              <a:gd name="connsiteX2" fmla="*/ 735645 w 2868001"/>
              <a:gd name="connsiteY2" fmla="*/ 1725672 h 2489043"/>
              <a:gd name="connsiteX3" fmla="*/ 2708824 w 2868001"/>
              <a:gd name="connsiteY3" fmla="*/ 2406316 h 2489043"/>
              <a:gd name="connsiteX4" fmla="*/ 2777576 w 2868001"/>
              <a:gd name="connsiteY4" fmla="*/ 1430039 h 2489043"/>
              <a:gd name="connsiteX0" fmla="*/ 0 w 2868001"/>
              <a:gd name="connsiteY0" fmla="*/ 0 h 2501232"/>
              <a:gd name="connsiteX1" fmla="*/ 185630 w 2868001"/>
              <a:gd name="connsiteY1" fmla="*/ 660018 h 2501232"/>
              <a:gd name="connsiteX2" fmla="*/ 735645 w 2868001"/>
              <a:gd name="connsiteY2" fmla="*/ 1725672 h 2501232"/>
              <a:gd name="connsiteX3" fmla="*/ 2708824 w 2868001"/>
              <a:gd name="connsiteY3" fmla="*/ 2406316 h 2501232"/>
              <a:gd name="connsiteX4" fmla="*/ 2777576 w 2868001"/>
              <a:gd name="connsiteY4" fmla="*/ 1430039 h 2501232"/>
              <a:gd name="connsiteX0" fmla="*/ 0 w 2868001"/>
              <a:gd name="connsiteY0" fmla="*/ 0 h 2497907"/>
              <a:gd name="connsiteX1" fmla="*/ 185630 w 2868001"/>
              <a:gd name="connsiteY1" fmla="*/ 660018 h 2497907"/>
              <a:gd name="connsiteX2" fmla="*/ 735645 w 2868001"/>
              <a:gd name="connsiteY2" fmla="*/ 1725672 h 2497907"/>
              <a:gd name="connsiteX3" fmla="*/ 2708824 w 2868001"/>
              <a:gd name="connsiteY3" fmla="*/ 2406316 h 2497907"/>
              <a:gd name="connsiteX4" fmla="*/ 2777576 w 2868001"/>
              <a:gd name="connsiteY4" fmla="*/ 1430039 h 2497907"/>
              <a:gd name="connsiteX0" fmla="*/ 0 w 2868001"/>
              <a:gd name="connsiteY0" fmla="*/ 0 h 2497907"/>
              <a:gd name="connsiteX1" fmla="*/ 185630 w 2868001"/>
              <a:gd name="connsiteY1" fmla="*/ 660018 h 2497907"/>
              <a:gd name="connsiteX2" fmla="*/ 735645 w 2868001"/>
              <a:gd name="connsiteY2" fmla="*/ 1725672 h 2497907"/>
              <a:gd name="connsiteX3" fmla="*/ 2708824 w 2868001"/>
              <a:gd name="connsiteY3" fmla="*/ 2406316 h 2497907"/>
              <a:gd name="connsiteX4" fmla="*/ 2777576 w 2868001"/>
              <a:gd name="connsiteY4" fmla="*/ 1430039 h 2497907"/>
              <a:gd name="connsiteX0" fmla="*/ 0 w 2868001"/>
              <a:gd name="connsiteY0" fmla="*/ 0 h 2488150"/>
              <a:gd name="connsiteX1" fmla="*/ 171879 w 2868001"/>
              <a:gd name="connsiteY1" fmla="*/ 728769 h 2488150"/>
              <a:gd name="connsiteX2" fmla="*/ 735645 w 2868001"/>
              <a:gd name="connsiteY2" fmla="*/ 1725672 h 2488150"/>
              <a:gd name="connsiteX3" fmla="*/ 2708824 w 2868001"/>
              <a:gd name="connsiteY3" fmla="*/ 2406316 h 2488150"/>
              <a:gd name="connsiteX4" fmla="*/ 2777576 w 2868001"/>
              <a:gd name="connsiteY4" fmla="*/ 1430039 h 2488150"/>
              <a:gd name="connsiteX0" fmla="*/ 0 w 2868001"/>
              <a:gd name="connsiteY0" fmla="*/ 0 h 2480834"/>
              <a:gd name="connsiteX1" fmla="*/ 171879 w 2868001"/>
              <a:gd name="connsiteY1" fmla="*/ 728769 h 2480834"/>
              <a:gd name="connsiteX2" fmla="*/ 735645 w 2868001"/>
              <a:gd name="connsiteY2" fmla="*/ 1725672 h 2480834"/>
              <a:gd name="connsiteX3" fmla="*/ 2708824 w 2868001"/>
              <a:gd name="connsiteY3" fmla="*/ 2406316 h 2480834"/>
              <a:gd name="connsiteX4" fmla="*/ 2777576 w 2868001"/>
              <a:gd name="connsiteY4" fmla="*/ 1430039 h 2480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68001" h="2480834">
                <a:moveTo>
                  <a:pt x="0" y="0"/>
                </a:moveTo>
                <a:cubicBezTo>
                  <a:pt x="31511" y="186203"/>
                  <a:pt x="42396" y="344904"/>
                  <a:pt x="171879" y="728769"/>
                </a:cubicBezTo>
                <a:cubicBezTo>
                  <a:pt x="301362" y="1112634"/>
                  <a:pt x="574078" y="1549208"/>
                  <a:pt x="735645" y="1725672"/>
                </a:cubicBezTo>
                <a:cubicBezTo>
                  <a:pt x="897212" y="1902136"/>
                  <a:pt x="1254721" y="2730596"/>
                  <a:pt x="2708824" y="2406316"/>
                </a:cubicBezTo>
                <a:cubicBezTo>
                  <a:pt x="3049146" y="2357044"/>
                  <a:pt x="2730596" y="1718797"/>
                  <a:pt x="2777576" y="1430039"/>
                </a:cubicBezTo>
              </a:path>
            </a:pathLst>
          </a:custGeom>
          <a:noFill/>
          <a:ln w="82550">
            <a:solidFill>
              <a:schemeClr val="bg1">
                <a:alpha val="5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32687561-29C1-1841-89DD-8D07C1D2B65A}"/>
              </a:ext>
            </a:extLst>
          </p:cNvPr>
          <p:cNvSpPr/>
          <p:nvPr/>
        </p:nvSpPr>
        <p:spPr>
          <a:xfrm>
            <a:off x="6572680" y="2743200"/>
            <a:ext cx="2868001" cy="2480834"/>
          </a:xfrm>
          <a:custGeom>
            <a:avLst/>
            <a:gdLst>
              <a:gd name="connsiteX0" fmla="*/ 0 w 2868001"/>
              <a:gd name="connsiteY0" fmla="*/ 0 h 2410132"/>
              <a:gd name="connsiteX1" fmla="*/ 185630 w 2868001"/>
              <a:gd name="connsiteY1" fmla="*/ 660018 h 2410132"/>
              <a:gd name="connsiteX2" fmla="*/ 735645 w 2868001"/>
              <a:gd name="connsiteY2" fmla="*/ 1725672 h 2410132"/>
              <a:gd name="connsiteX3" fmla="*/ 2708824 w 2868001"/>
              <a:gd name="connsiteY3" fmla="*/ 2406316 h 2410132"/>
              <a:gd name="connsiteX4" fmla="*/ 2777576 w 2868001"/>
              <a:gd name="connsiteY4" fmla="*/ 1430039 h 2410132"/>
              <a:gd name="connsiteX0" fmla="*/ 0 w 2868001"/>
              <a:gd name="connsiteY0" fmla="*/ 0 h 2489043"/>
              <a:gd name="connsiteX1" fmla="*/ 185630 w 2868001"/>
              <a:gd name="connsiteY1" fmla="*/ 660018 h 2489043"/>
              <a:gd name="connsiteX2" fmla="*/ 735645 w 2868001"/>
              <a:gd name="connsiteY2" fmla="*/ 1725672 h 2489043"/>
              <a:gd name="connsiteX3" fmla="*/ 2708824 w 2868001"/>
              <a:gd name="connsiteY3" fmla="*/ 2406316 h 2489043"/>
              <a:gd name="connsiteX4" fmla="*/ 2777576 w 2868001"/>
              <a:gd name="connsiteY4" fmla="*/ 1430039 h 2489043"/>
              <a:gd name="connsiteX0" fmla="*/ 0 w 2868001"/>
              <a:gd name="connsiteY0" fmla="*/ 0 h 2501232"/>
              <a:gd name="connsiteX1" fmla="*/ 185630 w 2868001"/>
              <a:gd name="connsiteY1" fmla="*/ 660018 h 2501232"/>
              <a:gd name="connsiteX2" fmla="*/ 735645 w 2868001"/>
              <a:gd name="connsiteY2" fmla="*/ 1725672 h 2501232"/>
              <a:gd name="connsiteX3" fmla="*/ 2708824 w 2868001"/>
              <a:gd name="connsiteY3" fmla="*/ 2406316 h 2501232"/>
              <a:gd name="connsiteX4" fmla="*/ 2777576 w 2868001"/>
              <a:gd name="connsiteY4" fmla="*/ 1430039 h 2501232"/>
              <a:gd name="connsiteX0" fmla="*/ 0 w 2868001"/>
              <a:gd name="connsiteY0" fmla="*/ 0 h 2497907"/>
              <a:gd name="connsiteX1" fmla="*/ 185630 w 2868001"/>
              <a:gd name="connsiteY1" fmla="*/ 660018 h 2497907"/>
              <a:gd name="connsiteX2" fmla="*/ 735645 w 2868001"/>
              <a:gd name="connsiteY2" fmla="*/ 1725672 h 2497907"/>
              <a:gd name="connsiteX3" fmla="*/ 2708824 w 2868001"/>
              <a:gd name="connsiteY3" fmla="*/ 2406316 h 2497907"/>
              <a:gd name="connsiteX4" fmla="*/ 2777576 w 2868001"/>
              <a:gd name="connsiteY4" fmla="*/ 1430039 h 2497907"/>
              <a:gd name="connsiteX0" fmla="*/ 0 w 2868001"/>
              <a:gd name="connsiteY0" fmla="*/ 0 h 2497907"/>
              <a:gd name="connsiteX1" fmla="*/ 185630 w 2868001"/>
              <a:gd name="connsiteY1" fmla="*/ 660018 h 2497907"/>
              <a:gd name="connsiteX2" fmla="*/ 735645 w 2868001"/>
              <a:gd name="connsiteY2" fmla="*/ 1725672 h 2497907"/>
              <a:gd name="connsiteX3" fmla="*/ 2708824 w 2868001"/>
              <a:gd name="connsiteY3" fmla="*/ 2406316 h 2497907"/>
              <a:gd name="connsiteX4" fmla="*/ 2777576 w 2868001"/>
              <a:gd name="connsiteY4" fmla="*/ 1430039 h 2497907"/>
              <a:gd name="connsiteX0" fmla="*/ 0 w 2868001"/>
              <a:gd name="connsiteY0" fmla="*/ 0 h 2488150"/>
              <a:gd name="connsiteX1" fmla="*/ 171879 w 2868001"/>
              <a:gd name="connsiteY1" fmla="*/ 728769 h 2488150"/>
              <a:gd name="connsiteX2" fmla="*/ 735645 w 2868001"/>
              <a:gd name="connsiteY2" fmla="*/ 1725672 h 2488150"/>
              <a:gd name="connsiteX3" fmla="*/ 2708824 w 2868001"/>
              <a:gd name="connsiteY3" fmla="*/ 2406316 h 2488150"/>
              <a:gd name="connsiteX4" fmla="*/ 2777576 w 2868001"/>
              <a:gd name="connsiteY4" fmla="*/ 1430039 h 2488150"/>
              <a:gd name="connsiteX0" fmla="*/ 0 w 2868001"/>
              <a:gd name="connsiteY0" fmla="*/ 0 h 2480834"/>
              <a:gd name="connsiteX1" fmla="*/ 171879 w 2868001"/>
              <a:gd name="connsiteY1" fmla="*/ 728769 h 2480834"/>
              <a:gd name="connsiteX2" fmla="*/ 735645 w 2868001"/>
              <a:gd name="connsiteY2" fmla="*/ 1725672 h 2480834"/>
              <a:gd name="connsiteX3" fmla="*/ 2708824 w 2868001"/>
              <a:gd name="connsiteY3" fmla="*/ 2406316 h 2480834"/>
              <a:gd name="connsiteX4" fmla="*/ 2777576 w 2868001"/>
              <a:gd name="connsiteY4" fmla="*/ 1430039 h 2480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68001" h="2480834">
                <a:moveTo>
                  <a:pt x="0" y="0"/>
                </a:moveTo>
                <a:cubicBezTo>
                  <a:pt x="31511" y="186203"/>
                  <a:pt x="42396" y="344904"/>
                  <a:pt x="171879" y="728769"/>
                </a:cubicBezTo>
                <a:cubicBezTo>
                  <a:pt x="301362" y="1112634"/>
                  <a:pt x="574078" y="1549208"/>
                  <a:pt x="735645" y="1725672"/>
                </a:cubicBezTo>
                <a:cubicBezTo>
                  <a:pt x="897212" y="1902136"/>
                  <a:pt x="1254721" y="2730596"/>
                  <a:pt x="2708824" y="2406316"/>
                </a:cubicBezTo>
                <a:cubicBezTo>
                  <a:pt x="3049146" y="2357044"/>
                  <a:pt x="2730596" y="1718797"/>
                  <a:pt x="2777576" y="1430039"/>
                </a:cubicBezTo>
              </a:path>
            </a:pathLst>
          </a:custGeom>
          <a:noFill/>
          <a:ln w="476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C9766983-B1BD-394A-AF0A-14D255F4B42E}"/>
              </a:ext>
            </a:extLst>
          </p:cNvPr>
          <p:cNvSpPr/>
          <p:nvPr/>
        </p:nvSpPr>
        <p:spPr>
          <a:xfrm>
            <a:off x="6496334" y="2722728"/>
            <a:ext cx="4688006" cy="2482139"/>
          </a:xfrm>
          <a:custGeom>
            <a:avLst/>
            <a:gdLst>
              <a:gd name="connsiteX0" fmla="*/ 0 w 4688006"/>
              <a:gd name="connsiteY0" fmla="*/ 0 h 2482139"/>
              <a:gd name="connsiteX1" fmla="*/ 197893 w 4688006"/>
              <a:gd name="connsiteY1" fmla="*/ 784747 h 2482139"/>
              <a:gd name="connsiteX2" fmla="*/ 777923 w 4688006"/>
              <a:gd name="connsiteY2" fmla="*/ 1767385 h 2482139"/>
              <a:gd name="connsiteX3" fmla="*/ 2750024 w 4688006"/>
              <a:gd name="connsiteY3" fmla="*/ 2429302 h 2482139"/>
              <a:gd name="connsiteX4" fmla="*/ 4688006 w 4688006"/>
              <a:gd name="connsiteY4" fmla="*/ 341194 h 2482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88006" h="2482139">
                <a:moveTo>
                  <a:pt x="0" y="0"/>
                </a:moveTo>
                <a:cubicBezTo>
                  <a:pt x="34119" y="245091"/>
                  <a:pt x="68239" y="490183"/>
                  <a:pt x="197893" y="784747"/>
                </a:cubicBezTo>
                <a:cubicBezTo>
                  <a:pt x="327547" y="1079311"/>
                  <a:pt x="352568" y="1493293"/>
                  <a:pt x="777923" y="1767385"/>
                </a:cubicBezTo>
                <a:cubicBezTo>
                  <a:pt x="1203278" y="2041477"/>
                  <a:pt x="2098343" y="2667001"/>
                  <a:pt x="2750024" y="2429302"/>
                </a:cubicBezTo>
                <a:cubicBezTo>
                  <a:pt x="3401705" y="2191603"/>
                  <a:pt x="4443484" y="785884"/>
                  <a:pt x="4688006" y="341194"/>
                </a:cubicBezTo>
              </a:path>
            </a:pathLst>
          </a:custGeom>
          <a:noFill/>
          <a:ln w="73025">
            <a:solidFill>
              <a:schemeClr val="bg1">
                <a:alpha val="6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7F4B2A03-B2DD-9546-8D4E-371026BE0C56}"/>
              </a:ext>
            </a:extLst>
          </p:cNvPr>
          <p:cNvSpPr/>
          <p:nvPr/>
        </p:nvSpPr>
        <p:spPr>
          <a:xfrm>
            <a:off x="6503158" y="2722728"/>
            <a:ext cx="4688006" cy="2482139"/>
          </a:xfrm>
          <a:custGeom>
            <a:avLst/>
            <a:gdLst>
              <a:gd name="connsiteX0" fmla="*/ 0 w 4688006"/>
              <a:gd name="connsiteY0" fmla="*/ 0 h 2482139"/>
              <a:gd name="connsiteX1" fmla="*/ 197893 w 4688006"/>
              <a:gd name="connsiteY1" fmla="*/ 784747 h 2482139"/>
              <a:gd name="connsiteX2" fmla="*/ 777923 w 4688006"/>
              <a:gd name="connsiteY2" fmla="*/ 1767385 h 2482139"/>
              <a:gd name="connsiteX3" fmla="*/ 2750024 w 4688006"/>
              <a:gd name="connsiteY3" fmla="*/ 2429302 h 2482139"/>
              <a:gd name="connsiteX4" fmla="*/ 4688006 w 4688006"/>
              <a:gd name="connsiteY4" fmla="*/ 341194 h 2482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88006" h="2482139">
                <a:moveTo>
                  <a:pt x="0" y="0"/>
                </a:moveTo>
                <a:cubicBezTo>
                  <a:pt x="34119" y="245091"/>
                  <a:pt x="68239" y="490183"/>
                  <a:pt x="197893" y="784747"/>
                </a:cubicBezTo>
                <a:cubicBezTo>
                  <a:pt x="327547" y="1079311"/>
                  <a:pt x="352568" y="1493293"/>
                  <a:pt x="777923" y="1767385"/>
                </a:cubicBezTo>
                <a:cubicBezTo>
                  <a:pt x="1203278" y="2041477"/>
                  <a:pt x="2098343" y="2667001"/>
                  <a:pt x="2750024" y="2429302"/>
                </a:cubicBezTo>
                <a:cubicBezTo>
                  <a:pt x="3401705" y="2191603"/>
                  <a:pt x="4443484" y="785884"/>
                  <a:pt x="4688006" y="341194"/>
                </a:cubicBezTo>
              </a:path>
            </a:pathLst>
          </a:custGeom>
          <a:noFill/>
          <a:ln w="4762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464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2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What is pseudotime?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8AA6B6-3A86-3747-B71C-306A533B99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6450DD-13E9-0045-BCAF-014977C2FE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Google Shape;70;p16">
            <a:extLst>
              <a:ext uri="{FF2B5EF4-FFF2-40B4-BE49-F238E27FC236}">
                <a16:creationId xmlns:a16="http://schemas.microsoft.com/office/drawing/2014/main" id="{947C3ECF-9260-004A-9736-1ADD1BF2730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7181" y="1093565"/>
            <a:ext cx="8686975" cy="54162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109225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20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Principal curves?!?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E2DA6C2-261A-8F49-98AB-BEDD3DD02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5113383" cy="5862705"/>
          </a:xfrm>
        </p:spPr>
        <p:txBody>
          <a:bodyPr>
            <a:normAutofit/>
          </a:bodyPr>
          <a:lstStyle/>
          <a:p>
            <a:r>
              <a:rPr lang="en-GB" b="1" dirty="0"/>
              <a:t>A principal curve is a </a:t>
            </a:r>
            <a:r>
              <a:rPr lang="en-GB" b="1" u="sng" dirty="0"/>
              <a:t>smooth</a:t>
            </a:r>
            <a:r>
              <a:rPr lang="en-GB" dirty="0"/>
              <a:t>, </a:t>
            </a:r>
            <a:r>
              <a:rPr lang="en-GB" b="1" u="sng" dirty="0"/>
              <a:t>one-dimensional, curve</a:t>
            </a:r>
            <a:r>
              <a:rPr lang="en-GB" b="1" dirty="0"/>
              <a:t> </a:t>
            </a:r>
            <a:r>
              <a:rPr lang="en-GB" dirty="0"/>
              <a:t>that passes through the middle of a high-dimensional data set, providing a </a:t>
            </a:r>
            <a:r>
              <a:rPr lang="en-GB" b="1" u="sng" dirty="0"/>
              <a:t>nonlinear summary of the data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b="1" u="sng" dirty="0"/>
              <a:t>CAREFUL: </a:t>
            </a:r>
            <a:br>
              <a:rPr lang="en-GB" b="1" u="sng" dirty="0"/>
            </a:br>
            <a:r>
              <a:rPr lang="en-GB" dirty="0"/>
              <a:t>Once again, don’t get tricked by the 2D visualization… Here, the principal curve is computed from 50 PCs, and subsequently embedded in only 2 PCs.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FC3C88-B57E-144B-B7F8-53DD885C4D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5589" y="2103247"/>
            <a:ext cx="5950696" cy="3651668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D4A41D08-E699-3049-BAF7-76D983F6D930}"/>
              </a:ext>
            </a:extLst>
          </p:cNvPr>
          <p:cNvSpPr/>
          <p:nvPr/>
        </p:nvSpPr>
        <p:spPr>
          <a:xfrm>
            <a:off x="6449438" y="2616740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7BC20A4-ACC3-4D4E-AABD-FCDA5C3B46E0}"/>
              </a:ext>
            </a:extLst>
          </p:cNvPr>
          <p:cNvSpPr/>
          <p:nvPr/>
        </p:nvSpPr>
        <p:spPr>
          <a:xfrm>
            <a:off x="6643991" y="3346314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DC044E7-D0A0-1142-8B2F-977A46BBEF30}"/>
              </a:ext>
            </a:extLst>
          </p:cNvPr>
          <p:cNvSpPr/>
          <p:nvPr/>
        </p:nvSpPr>
        <p:spPr>
          <a:xfrm>
            <a:off x="7188740" y="4328808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201131C-0ACB-2A46-A402-C564CE669BDB}"/>
              </a:ext>
            </a:extLst>
          </p:cNvPr>
          <p:cNvSpPr/>
          <p:nvPr/>
        </p:nvSpPr>
        <p:spPr>
          <a:xfrm>
            <a:off x="9163455" y="5019472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2DCA75F-9476-A949-B89D-66CC48469F28}"/>
              </a:ext>
            </a:extLst>
          </p:cNvPr>
          <p:cNvSpPr/>
          <p:nvPr/>
        </p:nvSpPr>
        <p:spPr>
          <a:xfrm>
            <a:off x="11060348" y="2918297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BE94411-67C6-0640-BB16-4A40B97D62FD}"/>
              </a:ext>
            </a:extLst>
          </p:cNvPr>
          <p:cNvSpPr/>
          <p:nvPr/>
        </p:nvSpPr>
        <p:spPr>
          <a:xfrm>
            <a:off x="9221821" y="4036978"/>
            <a:ext cx="214009" cy="2140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17D949C-D4E2-2241-981B-A8F3E8D0A789}"/>
              </a:ext>
            </a:extLst>
          </p:cNvPr>
          <p:cNvCxnSpPr>
            <a:cxnSpLocks/>
          </p:cNvCxnSpPr>
          <p:nvPr/>
        </p:nvCxnSpPr>
        <p:spPr>
          <a:xfrm>
            <a:off x="6575304" y="2830749"/>
            <a:ext cx="148668" cy="546906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5279B34-B360-AC4F-B4A5-EEB64F1A5793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6801794" y="3552754"/>
            <a:ext cx="418287" cy="807395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4FCC9C8-84FD-7F42-94DA-667A585C649F}"/>
              </a:ext>
            </a:extLst>
          </p:cNvPr>
          <p:cNvCxnSpPr>
            <a:cxnSpLocks/>
            <a:endCxn id="12" idx="2"/>
          </p:cNvCxnSpPr>
          <p:nvPr/>
        </p:nvCxnSpPr>
        <p:spPr>
          <a:xfrm>
            <a:off x="7385454" y="4486609"/>
            <a:ext cx="1778001" cy="639868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5B6DA0E-E57B-574D-A08E-B5B42FC4B4DE}"/>
              </a:ext>
            </a:extLst>
          </p:cNvPr>
          <p:cNvCxnSpPr>
            <a:cxnSpLocks/>
            <a:stCxn id="12" idx="7"/>
          </p:cNvCxnSpPr>
          <p:nvPr/>
        </p:nvCxnSpPr>
        <p:spPr>
          <a:xfrm flipV="1">
            <a:off x="9346123" y="3112853"/>
            <a:ext cx="1782320" cy="1937960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18F5F49-923D-7344-B519-BD3F12D1D938}"/>
              </a:ext>
            </a:extLst>
          </p:cNvPr>
          <p:cNvCxnSpPr>
            <a:cxnSpLocks/>
          </p:cNvCxnSpPr>
          <p:nvPr/>
        </p:nvCxnSpPr>
        <p:spPr>
          <a:xfrm flipH="1">
            <a:off x="9287757" y="4262872"/>
            <a:ext cx="43228" cy="742969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21">
            <a:extLst>
              <a:ext uri="{FF2B5EF4-FFF2-40B4-BE49-F238E27FC236}">
                <a16:creationId xmlns:a16="http://schemas.microsoft.com/office/drawing/2014/main" id="{C2EB00A6-5301-8A49-941E-689723F56566}"/>
              </a:ext>
            </a:extLst>
          </p:cNvPr>
          <p:cNvSpPr/>
          <p:nvPr/>
        </p:nvSpPr>
        <p:spPr>
          <a:xfrm>
            <a:off x="6572680" y="2743200"/>
            <a:ext cx="2868001" cy="2480834"/>
          </a:xfrm>
          <a:custGeom>
            <a:avLst/>
            <a:gdLst>
              <a:gd name="connsiteX0" fmla="*/ 0 w 2868001"/>
              <a:gd name="connsiteY0" fmla="*/ 0 h 2410132"/>
              <a:gd name="connsiteX1" fmla="*/ 185630 w 2868001"/>
              <a:gd name="connsiteY1" fmla="*/ 660018 h 2410132"/>
              <a:gd name="connsiteX2" fmla="*/ 735645 w 2868001"/>
              <a:gd name="connsiteY2" fmla="*/ 1725672 h 2410132"/>
              <a:gd name="connsiteX3" fmla="*/ 2708824 w 2868001"/>
              <a:gd name="connsiteY3" fmla="*/ 2406316 h 2410132"/>
              <a:gd name="connsiteX4" fmla="*/ 2777576 w 2868001"/>
              <a:gd name="connsiteY4" fmla="*/ 1430039 h 2410132"/>
              <a:gd name="connsiteX0" fmla="*/ 0 w 2868001"/>
              <a:gd name="connsiteY0" fmla="*/ 0 h 2489043"/>
              <a:gd name="connsiteX1" fmla="*/ 185630 w 2868001"/>
              <a:gd name="connsiteY1" fmla="*/ 660018 h 2489043"/>
              <a:gd name="connsiteX2" fmla="*/ 735645 w 2868001"/>
              <a:gd name="connsiteY2" fmla="*/ 1725672 h 2489043"/>
              <a:gd name="connsiteX3" fmla="*/ 2708824 w 2868001"/>
              <a:gd name="connsiteY3" fmla="*/ 2406316 h 2489043"/>
              <a:gd name="connsiteX4" fmla="*/ 2777576 w 2868001"/>
              <a:gd name="connsiteY4" fmla="*/ 1430039 h 2489043"/>
              <a:gd name="connsiteX0" fmla="*/ 0 w 2868001"/>
              <a:gd name="connsiteY0" fmla="*/ 0 h 2501232"/>
              <a:gd name="connsiteX1" fmla="*/ 185630 w 2868001"/>
              <a:gd name="connsiteY1" fmla="*/ 660018 h 2501232"/>
              <a:gd name="connsiteX2" fmla="*/ 735645 w 2868001"/>
              <a:gd name="connsiteY2" fmla="*/ 1725672 h 2501232"/>
              <a:gd name="connsiteX3" fmla="*/ 2708824 w 2868001"/>
              <a:gd name="connsiteY3" fmla="*/ 2406316 h 2501232"/>
              <a:gd name="connsiteX4" fmla="*/ 2777576 w 2868001"/>
              <a:gd name="connsiteY4" fmla="*/ 1430039 h 2501232"/>
              <a:gd name="connsiteX0" fmla="*/ 0 w 2868001"/>
              <a:gd name="connsiteY0" fmla="*/ 0 h 2497907"/>
              <a:gd name="connsiteX1" fmla="*/ 185630 w 2868001"/>
              <a:gd name="connsiteY1" fmla="*/ 660018 h 2497907"/>
              <a:gd name="connsiteX2" fmla="*/ 735645 w 2868001"/>
              <a:gd name="connsiteY2" fmla="*/ 1725672 h 2497907"/>
              <a:gd name="connsiteX3" fmla="*/ 2708824 w 2868001"/>
              <a:gd name="connsiteY3" fmla="*/ 2406316 h 2497907"/>
              <a:gd name="connsiteX4" fmla="*/ 2777576 w 2868001"/>
              <a:gd name="connsiteY4" fmla="*/ 1430039 h 2497907"/>
              <a:gd name="connsiteX0" fmla="*/ 0 w 2868001"/>
              <a:gd name="connsiteY0" fmla="*/ 0 h 2497907"/>
              <a:gd name="connsiteX1" fmla="*/ 185630 w 2868001"/>
              <a:gd name="connsiteY1" fmla="*/ 660018 h 2497907"/>
              <a:gd name="connsiteX2" fmla="*/ 735645 w 2868001"/>
              <a:gd name="connsiteY2" fmla="*/ 1725672 h 2497907"/>
              <a:gd name="connsiteX3" fmla="*/ 2708824 w 2868001"/>
              <a:gd name="connsiteY3" fmla="*/ 2406316 h 2497907"/>
              <a:gd name="connsiteX4" fmla="*/ 2777576 w 2868001"/>
              <a:gd name="connsiteY4" fmla="*/ 1430039 h 2497907"/>
              <a:gd name="connsiteX0" fmla="*/ 0 w 2868001"/>
              <a:gd name="connsiteY0" fmla="*/ 0 h 2488150"/>
              <a:gd name="connsiteX1" fmla="*/ 171879 w 2868001"/>
              <a:gd name="connsiteY1" fmla="*/ 728769 h 2488150"/>
              <a:gd name="connsiteX2" fmla="*/ 735645 w 2868001"/>
              <a:gd name="connsiteY2" fmla="*/ 1725672 h 2488150"/>
              <a:gd name="connsiteX3" fmla="*/ 2708824 w 2868001"/>
              <a:gd name="connsiteY3" fmla="*/ 2406316 h 2488150"/>
              <a:gd name="connsiteX4" fmla="*/ 2777576 w 2868001"/>
              <a:gd name="connsiteY4" fmla="*/ 1430039 h 2488150"/>
              <a:gd name="connsiteX0" fmla="*/ 0 w 2868001"/>
              <a:gd name="connsiteY0" fmla="*/ 0 h 2480834"/>
              <a:gd name="connsiteX1" fmla="*/ 171879 w 2868001"/>
              <a:gd name="connsiteY1" fmla="*/ 728769 h 2480834"/>
              <a:gd name="connsiteX2" fmla="*/ 735645 w 2868001"/>
              <a:gd name="connsiteY2" fmla="*/ 1725672 h 2480834"/>
              <a:gd name="connsiteX3" fmla="*/ 2708824 w 2868001"/>
              <a:gd name="connsiteY3" fmla="*/ 2406316 h 2480834"/>
              <a:gd name="connsiteX4" fmla="*/ 2777576 w 2868001"/>
              <a:gd name="connsiteY4" fmla="*/ 1430039 h 2480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68001" h="2480834">
                <a:moveTo>
                  <a:pt x="0" y="0"/>
                </a:moveTo>
                <a:cubicBezTo>
                  <a:pt x="31511" y="186203"/>
                  <a:pt x="42396" y="344904"/>
                  <a:pt x="171879" y="728769"/>
                </a:cubicBezTo>
                <a:cubicBezTo>
                  <a:pt x="301362" y="1112634"/>
                  <a:pt x="574078" y="1549208"/>
                  <a:pt x="735645" y="1725672"/>
                </a:cubicBezTo>
                <a:cubicBezTo>
                  <a:pt x="897212" y="1902136"/>
                  <a:pt x="1254721" y="2730596"/>
                  <a:pt x="2708824" y="2406316"/>
                </a:cubicBezTo>
                <a:cubicBezTo>
                  <a:pt x="3049146" y="2357044"/>
                  <a:pt x="2730596" y="1718797"/>
                  <a:pt x="2777576" y="1430039"/>
                </a:cubicBezTo>
              </a:path>
            </a:pathLst>
          </a:custGeom>
          <a:noFill/>
          <a:ln w="82550">
            <a:solidFill>
              <a:schemeClr val="bg1">
                <a:alpha val="5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32687561-29C1-1841-89DD-8D07C1D2B65A}"/>
              </a:ext>
            </a:extLst>
          </p:cNvPr>
          <p:cNvSpPr/>
          <p:nvPr/>
        </p:nvSpPr>
        <p:spPr>
          <a:xfrm>
            <a:off x="6572680" y="2743200"/>
            <a:ext cx="2868001" cy="2480834"/>
          </a:xfrm>
          <a:custGeom>
            <a:avLst/>
            <a:gdLst>
              <a:gd name="connsiteX0" fmla="*/ 0 w 2868001"/>
              <a:gd name="connsiteY0" fmla="*/ 0 h 2410132"/>
              <a:gd name="connsiteX1" fmla="*/ 185630 w 2868001"/>
              <a:gd name="connsiteY1" fmla="*/ 660018 h 2410132"/>
              <a:gd name="connsiteX2" fmla="*/ 735645 w 2868001"/>
              <a:gd name="connsiteY2" fmla="*/ 1725672 h 2410132"/>
              <a:gd name="connsiteX3" fmla="*/ 2708824 w 2868001"/>
              <a:gd name="connsiteY3" fmla="*/ 2406316 h 2410132"/>
              <a:gd name="connsiteX4" fmla="*/ 2777576 w 2868001"/>
              <a:gd name="connsiteY4" fmla="*/ 1430039 h 2410132"/>
              <a:gd name="connsiteX0" fmla="*/ 0 w 2868001"/>
              <a:gd name="connsiteY0" fmla="*/ 0 h 2489043"/>
              <a:gd name="connsiteX1" fmla="*/ 185630 w 2868001"/>
              <a:gd name="connsiteY1" fmla="*/ 660018 h 2489043"/>
              <a:gd name="connsiteX2" fmla="*/ 735645 w 2868001"/>
              <a:gd name="connsiteY2" fmla="*/ 1725672 h 2489043"/>
              <a:gd name="connsiteX3" fmla="*/ 2708824 w 2868001"/>
              <a:gd name="connsiteY3" fmla="*/ 2406316 h 2489043"/>
              <a:gd name="connsiteX4" fmla="*/ 2777576 w 2868001"/>
              <a:gd name="connsiteY4" fmla="*/ 1430039 h 2489043"/>
              <a:gd name="connsiteX0" fmla="*/ 0 w 2868001"/>
              <a:gd name="connsiteY0" fmla="*/ 0 h 2501232"/>
              <a:gd name="connsiteX1" fmla="*/ 185630 w 2868001"/>
              <a:gd name="connsiteY1" fmla="*/ 660018 h 2501232"/>
              <a:gd name="connsiteX2" fmla="*/ 735645 w 2868001"/>
              <a:gd name="connsiteY2" fmla="*/ 1725672 h 2501232"/>
              <a:gd name="connsiteX3" fmla="*/ 2708824 w 2868001"/>
              <a:gd name="connsiteY3" fmla="*/ 2406316 h 2501232"/>
              <a:gd name="connsiteX4" fmla="*/ 2777576 w 2868001"/>
              <a:gd name="connsiteY4" fmla="*/ 1430039 h 2501232"/>
              <a:gd name="connsiteX0" fmla="*/ 0 w 2868001"/>
              <a:gd name="connsiteY0" fmla="*/ 0 h 2497907"/>
              <a:gd name="connsiteX1" fmla="*/ 185630 w 2868001"/>
              <a:gd name="connsiteY1" fmla="*/ 660018 h 2497907"/>
              <a:gd name="connsiteX2" fmla="*/ 735645 w 2868001"/>
              <a:gd name="connsiteY2" fmla="*/ 1725672 h 2497907"/>
              <a:gd name="connsiteX3" fmla="*/ 2708824 w 2868001"/>
              <a:gd name="connsiteY3" fmla="*/ 2406316 h 2497907"/>
              <a:gd name="connsiteX4" fmla="*/ 2777576 w 2868001"/>
              <a:gd name="connsiteY4" fmla="*/ 1430039 h 2497907"/>
              <a:gd name="connsiteX0" fmla="*/ 0 w 2868001"/>
              <a:gd name="connsiteY0" fmla="*/ 0 h 2497907"/>
              <a:gd name="connsiteX1" fmla="*/ 185630 w 2868001"/>
              <a:gd name="connsiteY1" fmla="*/ 660018 h 2497907"/>
              <a:gd name="connsiteX2" fmla="*/ 735645 w 2868001"/>
              <a:gd name="connsiteY2" fmla="*/ 1725672 h 2497907"/>
              <a:gd name="connsiteX3" fmla="*/ 2708824 w 2868001"/>
              <a:gd name="connsiteY3" fmla="*/ 2406316 h 2497907"/>
              <a:gd name="connsiteX4" fmla="*/ 2777576 w 2868001"/>
              <a:gd name="connsiteY4" fmla="*/ 1430039 h 2497907"/>
              <a:gd name="connsiteX0" fmla="*/ 0 w 2868001"/>
              <a:gd name="connsiteY0" fmla="*/ 0 h 2488150"/>
              <a:gd name="connsiteX1" fmla="*/ 171879 w 2868001"/>
              <a:gd name="connsiteY1" fmla="*/ 728769 h 2488150"/>
              <a:gd name="connsiteX2" fmla="*/ 735645 w 2868001"/>
              <a:gd name="connsiteY2" fmla="*/ 1725672 h 2488150"/>
              <a:gd name="connsiteX3" fmla="*/ 2708824 w 2868001"/>
              <a:gd name="connsiteY3" fmla="*/ 2406316 h 2488150"/>
              <a:gd name="connsiteX4" fmla="*/ 2777576 w 2868001"/>
              <a:gd name="connsiteY4" fmla="*/ 1430039 h 2488150"/>
              <a:gd name="connsiteX0" fmla="*/ 0 w 2868001"/>
              <a:gd name="connsiteY0" fmla="*/ 0 h 2480834"/>
              <a:gd name="connsiteX1" fmla="*/ 171879 w 2868001"/>
              <a:gd name="connsiteY1" fmla="*/ 728769 h 2480834"/>
              <a:gd name="connsiteX2" fmla="*/ 735645 w 2868001"/>
              <a:gd name="connsiteY2" fmla="*/ 1725672 h 2480834"/>
              <a:gd name="connsiteX3" fmla="*/ 2708824 w 2868001"/>
              <a:gd name="connsiteY3" fmla="*/ 2406316 h 2480834"/>
              <a:gd name="connsiteX4" fmla="*/ 2777576 w 2868001"/>
              <a:gd name="connsiteY4" fmla="*/ 1430039 h 2480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68001" h="2480834">
                <a:moveTo>
                  <a:pt x="0" y="0"/>
                </a:moveTo>
                <a:cubicBezTo>
                  <a:pt x="31511" y="186203"/>
                  <a:pt x="42396" y="344904"/>
                  <a:pt x="171879" y="728769"/>
                </a:cubicBezTo>
                <a:cubicBezTo>
                  <a:pt x="301362" y="1112634"/>
                  <a:pt x="574078" y="1549208"/>
                  <a:pt x="735645" y="1725672"/>
                </a:cubicBezTo>
                <a:cubicBezTo>
                  <a:pt x="897212" y="1902136"/>
                  <a:pt x="1254721" y="2730596"/>
                  <a:pt x="2708824" y="2406316"/>
                </a:cubicBezTo>
                <a:cubicBezTo>
                  <a:pt x="3049146" y="2357044"/>
                  <a:pt x="2730596" y="1718797"/>
                  <a:pt x="2777576" y="1430039"/>
                </a:cubicBezTo>
              </a:path>
            </a:pathLst>
          </a:custGeom>
          <a:noFill/>
          <a:ln w="476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C9766983-B1BD-394A-AF0A-14D255F4B42E}"/>
              </a:ext>
            </a:extLst>
          </p:cNvPr>
          <p:cNvSpPr/>
          <p:nvPr/>
        </p:nvSpPr>
        <p:spPr>
          <a:xfrm>
            <a:off x="6496334" y="2722728"/>
            <a:ext cx="4688006" cy="2482139"/>
          </a:xfrm>
          <a:custGeom>
            <a:avLst/>
            <a:gdLst>
              <a:gd name="connsiteX0" fmla="*/ 0 w 4688006"/>
              <a:gd name="connsiteY0" fmla="*/ 0 h 2482139"/>
              <a:gd name="connsiteX1" fmla="*/ 197893 w 4688006"/>
              <a:gd name="connsiteY1" fmla="*/ 784747 h 2482139"/>
              <a:gd name="connsiteX2" fmla="*/ 777923 w 4688006"/>
              <a:gd name="connsiteY2" fmla="*/ 1767385 h 2482139"/>
              <a:gd name="connsiteX3" fmla="*/ 2750024 w 4688006"/>
              <a:gd name="connsiteY3" fmla="*/ 2429302 h 2482139"/>
              <a:gd name="connsiteX4" fmla="*/ 4688006 w 4688006"/>
              <a:gd name="connsiteY4" fmla="*/ 341194 h 2482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88006" h="2482139">
                <a:moveTo>
                  <a:pt x="0" y="0"/>
                </a:moveTo>
                <a:cubicBezTo>
                  <a:pt x="34119" y="245091"/>
                  <a:pt x="68239" y="490183"/>
                  <a:pt x="197893" y="784747"/>
                </a:cubicBezTo>
                <a:cubicBezTo>
                  <a:pt x="327547" y="1079311"/>
                  <a:pt x="352568" y="1493293"/>
                  <a:pt x="777923" y="1767385"/>
                </a:cubicBezTo>
                <a:cubicBezTo>
                  <a:pt x="1203278" y="2041477"/>
                  <a:pt x="2098343" y="2667001"/>
                  <a:pt x="2750024" y="2429302"/>
                </a:cubicBezTo>
                <a:cubicBezTo>
                  <a:pt x="3401705" y="2191603"/>
                  <a:pt x="4443484" y="785884"/>
                  <a:pt x="4688006" y="341194"/>
                </a:cubicBezTo>
              </a:path>
            </a:pathLst>
          </a:custGeom>
          <a:noFill/>
          <a:ln w="73025">
            <a:solidFill>
              <a:schemeClr val="bg1">
                <a:alpha val="6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7F4B2A03-B2DD-9546-8D4E-371026BE0C56}"/>
              </a:ext>
            </a:extLst>
          </p:cNvPr>
          <p:cNvSpPr/>
          <p:nvPr/>
        </p:nvSpPr>
        <p:spPr>
          <a:xfrm>
            <a:off x="6503158" y="2722728"/>
            <a:ext cx="4688006" cy="2482139"/>
          </a:xfrm>
          <a:custGeom>
            <a:avLst/>
            <a:gdLst>
              <a:gd name="connsiteX0" fmla="*/ 0 w 4688006"/>
              <a:gd name="connsiteY0" fmla="*/ 0 h 2482139"/>
              <a:gd name="connsiteX1" fmla="*/ 197893 w 4688006"/>
              <a:gd name="connsiteY1" fmla="*/ 784747 h 2482139"/>
              <a:gd name="connsiteX2" fmla="*/ 777923 w 4688006"/>
              <a:gd name="connsiteY2" fmla="*/ 1767385 h 2482139"/>
              <a:gd name="connsiteX3" fmla="*/ 2750024 w 4688006"/>
              <a:gd name="connsiteY3" fmla="*/ 2429302 h 2482139"/>
              <a:gd name="connsiteX4" fmla="*/ 4688006 w 4688006"/>
              <a:gd name="connsiteY4" fmla="*/ 341194 h 2482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88006" h="2482139">
                <a:moveTo>
                  <a:pt x="0" y="0"/>
                </a:moveTo>
                <a:cubicBezTo>
                  <a:pt x="34119" y="245091"/>
                  <a:pt x="68239" y="490183"/>
                  <a:pt x="197893" y="784747"/>
                </a:cubicBezTo>
                <a:cubicBezTo>
                  <a:pt x="327547" y="1079311"/>
                  <a:pt x="352568" y="1493293"/>
                  <a:pt x="777923" y="1767385"/>
                </a:cubicBezTo>
                <a:cubicBezTo>
                  <a:pt x="1203278" y="2041477"/>
                  <a:pt x="2098343" y="2667001"/>
                  <a:pt x="2750024" y="2429302"/>
                </a:cubicBezTo>
                <a:cubicBezTo>
                  <a:pt x="3401705" y="2191603"/>
                  <a:pt x="4443484" y="785884"/>
                  <a:pt x="4688006" y="341194"/>
                </a:cubicBezTo>
              </a:path>
            </a:pathLst>
          </a:custGeom>
          <a:noFill/>
          <a:ln w="4762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9566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21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Why clustering quality matters for trajectory inference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E2DA6C2-261A-8F49-98AB-BEDD3DD02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1" y="873761"/>
            <a:ext cx="3724846" cy="5862705"/>
          </a:xfrm>
        </p:spPr>
        <p:txBody>
          <a:bodyPr>
            <a:normAutofit/>
          </a:bodyPr>
          <a:lstStyle/>
          <a:p>
            <a:pPr marL="9525" indent="-9525"/>
            <a:r>
              <a:rPr lang="en-GB" dirty="0"/>
              <a:t>The MST is built from cluster centroids. If clustering changes, the MST will change and the fitted principal curves too. </a:t>
            </a:r>
          </a:p>
          <a:p>
            <a:pPr marL="9525" indent="-9525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FC3C88-B57E-144B-B7F8-53DD885C4D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607" y="1197921"/>
            <a:ext cx="3402786" cy="2088133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D4A41D08-E699-3049-BAF7-76D983F6D930}"/>
              </a:ext>
            </a:extLst>
          </p:cNvPr>
          <p:cNvSpPr/>
          <p:nvPr/>
        </p:nvSpPr>
        <p:spPr>
          <a:xfrm>
            <a:off x="4762779" y="1491552"/>
            <a:ext cx="122377" cy="12237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7BC20A4-ACC3-4D4E-AABD-FCDA5C3B46E0}"/>
              </a:ext>
            </a:extLst>
          </p:cNvPr>
          <p:cNvSpPr/>
          <p:nvPr/>
        </p:nvSpPr>
        <p:spPr>
          <a:xfrm>
            <a:off x="4874030" y="1908744"/>
            <a:ext cx="122377" cy="12237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DC044E7-D0A0-1142-8B2F-977A46BBEF30}"/>
              </a:ext>
            </a:extLst>
          </p:cNvPr>
          <p:cNvSpPr/>
          <p:nvPr/>
        </p:nvSpPr>
        <p:spPr>
          <a:xfrm>
            <a:off x="5185534" y="2470563"/>
            <a:ext cx="122377" cy="12237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201131C-0ACB-2A46-A402-C564CE669BDB}"/>
              </a:ext>
            </a:extLst>
          </p:cNvPr>
          <p:cNvSpPr/>
          <p:nvPr/>
        </p:nvSpPr>
        <p:spPr>
          <a:xfrm>
            <a:off x="6314735" y="2865506"/>
            <a:ext cx="122377" cy="12237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2DCA75F-9476-A949-B89D-66CC48469F28}"/>
              </a:ext>
            </a:extLst>
          </p:cNvPr>
          <p:cNvSpPr/>
          <p:nvPr/>
        </p:nvSpPr>
        <p:spPr>
          <a:xfrm>
            <a:off x="7399435" y="1663991"/>
            <a:ext cx="122377" cy="12237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BE94411-67C6-0640-BB16-4A40B97D62FD}"/>
              </a:ext>
            </a:extLst>
          </p:cNvPr>
          <p:cNvSpPr/>
          <p:nvPr/>
        </p:nvSpPr>
        <p:spPr>
          <a:xfrm>
            <a:off x="6348111" y="2303686"/>
            <a:ext cx="122377" cy="12237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17D949C-D4E2-2241-981B-A8F3E8D0A789}"/>
              </a:ext>
            </a:extLst>
          </p:cNvPr>
          <p:cNvCxnSpPr>
            <a:cxnSpLocks/>
          </p:cNvCxnSpPr>
          <p:nvPr/>
        </p:nvCxnSpPr>
        <p:spPr>
          <a:xfrm>
            <a:off x="4834753" y="1613928"/>
            <a:ext cx="85013" cy="312737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5279B34-B360-AC4F-B4A5-EEB64F1A5793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4964267" y="2026792"/>
            <a:ext cx="239189" cy="46169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4FCC9C8-84FD-7F42-94DA-667A585C649F}"/>
              </a:ext>
            </a:extLst>
          </p:cNvPr>
          <p:cNvCxnSpPr>
            <a:cxnSpLocks/>
            <a:endCxn id="12" idx="2"/>
          </p:cNvCxnSpPr>
          <p:nvPr/>
        </p:nvCxnSpPr>
        <p:spPr>
          <a:xfrm>
            <a:off x="5298021" y="2560799"/>
            <a:ext cx="1016714" cy="365896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5B6DA0E-E57B-574D-A08E-B5B42FC4B4DE}"/>
              </a:ext>
            </a:extLst>
          </p:cNvPr>
          <p:cNvCxnSpPr>
            <a:cxnSpLocks/>
            <a:stCxn id="12" idx="7"/>
          </p:cNvCxnSpPr>
          <p:nvPr/>
        </p:nvCxnSpPr>
        <p:spPr>
          <a:xfrm flipV="1">
            <a:off x="6419190" y="1775244"/>
            <a:ext cx="1019184" cy="1108184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18F5F49-923D-7344-B519-BD3F12D1D938}"/>
              </a:ext>
            </a:extLst>
          </p:cNvPr>
          <p:cNvCxnSpPr>
            <a:cxnSpLocks/>
          </p:cNvCxnSpPr>
          <p:nvPr/>
        </p:nvCxnSpPr>
        <p:spPr>
          <a:xfrm flipH="1">
            <a:off x="6385815" y="2432859"/>
            <a:ext cx="24719" cy="424852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70F8E30-5487-DD4F-9FDE-B6411A5F578A}"/>
              </a:ext>
            </a:extLst>
          </p:cNvPr>
          <p:cNvGrpSpPr/>
          <p:nvPr/>
        </p:nvGrpSpPr>
        <p:grpSpPr>
          <a:xfrm>
            <a:off x="8176898" y="1197921"/>
            <a:ext cx="3402786" cy="2088133"/>
            <a:chOff x="5805589" y="873761"/>
            <a:chExt cx="5950696" cy="3651668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814BE34C-FA08-C048-AC33-2538D2956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05589" y="873761"/>
              <a:ext cx="5950696" cy="3651668"/>
            </a:xfrm>
            <a:prstGeom prst="rect">
              <a:avLst/>
            </a:prstGeom>
          </p:spPr>
        </p:pic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99DB4B8-2120-6947-8B90-8662B8B970D5}"/>
                </a:ext>
              </a:extLst>
            </p:cNvPr>
            <p:cNvSpPr/>
            <p:nvPr/>
          </p:nvSpPr>
          <p:spPr>
            <a:xfrm>
              <a:off x="6449438" y="1387254"/>
              <a:ext cx="214009" cy="21400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D93EDEE-E0DE-CA46-B766-8731A80EA02D}"/>
                </a:ext>
              </a:extLst>
            </p:cNvPr>
            <p:cNvSpPr/>
            <p:nvPr/>
          </p:nvSpPr>
          <p:spPr>
            <a:xfrm>
              <a:off x="6643991" y="2116828"/>
              <a:ext cx="214009" cy="21400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822C097-71E9-2845-829E-E28E0203B704}"/>
                </a:ext>
              </a:extLst>
            </p:cNvPr>
            <p:cNvSpPr/>
            <p:nvPr/>
          </p:nvSpPr>
          <p:spPr>
            <a:xfrm>
              <a:off x="7188740" y="3099322"/>
              <a:ext cx="214009" cy="21400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2A1F2A39-6A77-7F49-87AC-A424E90E495C}"/>
                </a:ext>
              </a:extLst>
            </p:cNvPr>
            <p:cNvSpPr/>
            <p:nvPr/>
          </p:nvSpPr>
          <p:spPr>
            <a:xfrm>
              <a:off x="9163455" y="3789986"/>
              <a:ext cx="214009" cy="21400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60B7034F-2B66-7A47-98FB-DB44EC366C4F}"/>
                </a:ext>
              </a:extLst>
            </p:cNvPr>
            <p:cNvSpPr/>
            <p:nvPr/>
          </p:nvSpPr>
          <p:spPr>
            <a:xfrm>
              <a:off x="11060348" y="1688811"/>
              <a:ext cx="214009" cy="21400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09B384B-7B6E-F148-ADD7-FEBB73997BBC}"/>
                </a:ext>
              </a:extLst>
            </p:cNvPr>
            <p:cNvSpPr/>
            <p:nvPr/>
          </p:nvSpPr>
          <p:spPr>
            <a:xfrm>
              <a:off x="9221821" y="2807492"/>
              <a:ext cx="214009" cy="21400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8778258-D86C-E643-9984-0C256CCC3D78}"/>
                </a:ext>
              </a:extLst>
            </p:cNvPr>
            <p:cNvCxnSpPr>
              <a:cxnSpLocks/>
            </p:cNvCxnSpPr>
            <p:nvPr/>
          </p:nvCxnSpPr>
          <p:spPr>
            <a:xfrm>
              <a:off x="6575304" y="1601263"/>
              <a:ext cx="148668" cy="546906"/>
            </a:xfrm>
            <a:prstGeom prst="line">
              <a:avLst/>
            </a:prstGeom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936A732-A300-3740-95F1-95AC18BE2530}"/>
                </a:ext>
              </a:extLst>
            </p:cNvPr>
            <p:cNvCxnSpPr>
              <a:cxnSpLocks/>
              <a:endCxn id="28" idx="1"/>
            </p:cNvCxnSpPr>
            <p:nvPr/>
          </p:nvCxnSpPr>
          <p:spPr>
            <a:xfrm>
              <a:off x="6801794" y="2323268"/>
              <a:ext cx="418287" cy="807395"/>
            </a:xfrm>
            <a:prstGeom prst="line">
              <a:avLst/>
            </a:prstGeom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3AB6C78-E705-B042-B344-74822A492395}"/>
                </a:ext>
              </a:extLst>
            </p:cNvPr>
            <p:cNvCxnSpPr>
              <a:cxnSpLocks/>
              <a:endCxn id="29" idx="2"/>
            </p:cNvCxnSpPr>
            <p:nvPr/>
          </p:nvCxnSpPr>
          <p:spPr>
            <a:xfrm>
              <a:off x="7385454" y="3257123"/>
              <a:ext cx="1778001" cy="639868"/>
            </a:xfrm>
            <a:prstGeom prst="line">
              <a:avLst/>
            </a:prstGeom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6AD0A1C-52AC-0A41-9B89-4AA043DF635A}"/>
                </a:ext>
              </a:extLst>
            </p:cNvPr>
            <p:cNvCxnSpPr>
              <a:cxnSpLocks/>
              <a:stCxn id="29" idx="7"/>
            </p:cNvCxnSpPr>
            <p:nvPr/>
          </p:nvCxnSpPr>
          <p:spPr>
            <a:xfrm flipV="1">
              <a:off x="9346123" y="1883367"/>
              <a:ext cx="1782320" cy="1937960"/>
            </a:xfrm>
            <a:prstGeom prst="line">
              <a:avLst/>
            </a:prstGeom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A478F37-8A3C-B841-AE5B-7819DC1162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87757" y="3033386"/>
              <a:ext cx="43228" cy="742969"/>
            </a:xfrm>
            <a:prstGeom prst="line">
              <a:avLst/>
            </a:prstGeom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28E12676-8998-FE43-A936-5F079329636F}"/>
                </a:ext>
              </a:extLst>
            </p:cNvPr>
            <p:cNvSpPr/>
            <p:nvPr/>
          </p:nvSpPr>
          <p:spPr>
            <a:xfrm>
              <a:off x="6572680" y="1513714"/>
              <a:ext cx="2868001" cy="2480834"/>
            </a:xfrm>
            <a:custGeom>
              <a:avLst/>
              <a:gdLst>
                <a:gd name="connsiteX0" fmla="*/ 0 w 2868001"/>
                <a:gd name="connsiteY0" fmla="*/ 0 h 2410132"/>
                <a:gd name="connsiteX1" fmla="*/ 185630 w 2868001"/>
                <a:gd name="connsiteY1" fmla="*/ 660018 h 2410132"/>
                <a:gd name="connsiteX2" fmla="*/ 735645 w 2868001"/>
                <a:gd name="connsiteY2" fmla="*/ 1725672 h 2410132"/>
                <a:gd name="connsiteX3" fmla="*/ 2708824 w 2868001"/>
                <a:gd name="connsiteY3" fmla="*/ 2406316 h 2410132"/>
                <a:gd name="connsiteX4" fmla="*/ 2777576 w 2868001"/>
                <a:gd name="connsiteY4" fmla="*/ 1430039 h 2410132"/>
                <a:gd name="connsiteX0" fmla="*/ 0 w 2868001"/>
                <a:gd name="connsiteY0" fmla="*/ 0 h 2489043"/>
                <a:gd name="connsiteX1" fmla="*/ 185630 w 2868001"/>
                <a:gd name="connsiteY1" fmla="*/ 660018 h 2489043"/>
                <a:gd name="connsiteX2" fmla="*/ 735645 w 2868001"/>
                <a:gd name="connsiteY2" fmla="*/ 1725672 h 2489043"/>
                <a:gd name="connsiteX3" fmla="*/ 2708824 w 2868001"/>
                <a:gd name="connsiteY3" fmla="*/ 2406316 h 2489043"/>
                <a:gd name="connsiteX4" fmla="*/ 2777576 w 2868001"/>
                <a:gd name="connsiteY4" fmla="*/ 1430039 h 2489043"/>
                <a:gd name="connsiteX0" fmla="*/ 0 w 2868001"/>
                <a:gd name="connsiteY0" fmla="*/ 0 h 2501232"/>
                <a:gd name="connsiteX1" fmla="*/ 185630 w 2868001"/>
                <a:gd name="connsiteY1" fmla="*/ 660018 h 2501232"/>
                <a:gd name="connsiteX2" fmla="*/ 735645 w 2868001"/>
                <a:gd name="connsiteY2" fmla="*/ 1725672 h 2501232"/>
                <a:gd name="connsiteX3" fmla="*/ 2708824 w 2868001"/>
                <a:gd name="connsiteY3" fmla="*/ 2406316 h 2501232"/>
                <a:gd name="connsiteX4" fmla="*/ 2777576 w 2868001"/>
                <a:gd name="connsiteY4" fmla="*/ 1430039 h 2501232"/>
                <a:gd name="connsiteX0" fmla="*/ 0 w 2868001"/>
                <a:gd name="connsiteY0" fmla="*/ 0 h 2497907"/>
                <a:gd name="connsiteX1" fmla="*/ 185630 w 2868001"/>
                <a:gd name="connsiteY1" fmla="*/ 660018 h 2497907"/>
                <a:gd name="connsiteX2" fmla="*/ 735645 w 2868001"/>
                <a:gd name="connsiteY2" fmla="*/ 1725672 h 2497907"/>
                <a:gd name="connsiteX3" fmla="*/ 2708824 w 2868001"/>
                <a:gd name="connsiteY3" fmla="*/ 2406316 h 2497907"/>
                <a:gd name="connsiteX4" fmla="*/ 2777576 w 2868001"/>
                <a:gd name="connsiteY4" fmla="*/ 1430039 h 2497907"/>
                <a:gd name="connsiteX0" fmla="*/ 0 w 2868001"/>
                <a:gd name="connsiteY0" fmla="*/ 0 h 2497907"/>
                <a:gd name="connsiteX1" fmla="*/ 185630 w 2868001"/>
                <a:gd name="connsiteY1" fmla="*/ 660018 h 2497907"/>
                <a:gd name="connsiteX2" fmla="*/ 735645 w 2868001"/>
                <a:gd name="connsiteY2" fmla="*/ 1725672 h 2497907"/>
                <a:gd name="connsiteX3" fmla="*/ 2708824 w 2868001"/>
                <a:gd name="connsiteY3" fmla="*/ 2406316 h 2497907"/>
                <a:gd name="connsiteX4" fmla="*/ 2777576 w 2868001"/>
                <a:gd name="connsiteY4" fmla="*/ 1430039 h 2497907"/>
                <a:gd name="connsiteX0" fmla="*/ 0 w 2868001"/>
                <a:gd name="connsiteY0" fmla="*/ 0 h 2488150"/>
                <a:gd name="connsiteX1" fmla="*/ 171879 w 2868001"/>
                <a:gd name="connsiteY1" fmla="*/ 728769 h 2488150"/>
                <a:gd name="connsiteX2" fmla="*/ 735645 w 2868001"/>
                <a:gd name="connsiteY2" fmla="*/ 1725672 h 2488150"/>
                <a:gd name="connsiteX3" fmla="*/ 2708824 w 2868001"/>
                <a:gd name="connsiteY3" fmla="*/ 2406316 h 2488150"/>
                <a:gd name="connsiteX4" fmla="*/ 2777576 w 2868001"/>
                <a:gd name="connsiteY4" fmla="*/ 1430039 h 2488150"/>
                <a:gd name="connsiteX0" fmla="*/ 0 w 2868001"/>
                <a:gd name="connsiteY0" fmla="*/ 0 h 2480834"/>
                <a:gd name="connsiteX1" fmla="*/ 171879 w 2868001"/>
                <a:gd name="connsiteY1" fmla="*/ 728769 h 2480834"/>
                <a:gd name="connsiteX2" fmla="*/ 735645 w 2868001"/>
                <a:gd name="connsiteY2" fmla="*/ 1725672 h 2480834"/>
                <a:gd name="connsiteX3" fmla="*/ 2708824 w 2868001"/>
                <a:gd name="connsiteY3" fmla="*/ 2406316 h 2480834"/>
                <a:gd name="connsiteX4" fmla="*/ 2777576 w 2868001"/>
                <a:gd name="connsiteY4" fmla="*/ 1430039 h 248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8001" h="2480834">
                  <a:moveTo>
                    <a:pt x="0" y="0"/>
                  </a:moveTo>
                  <a:cubicBezTo>
                    <a:pt x="31511" y="186203"/>
                    <a:pt x="42396" y="344904"/>
                    <a:pt x="171879" y="728769"/>
                  </a:cubicBezTo>
                  <a:cubicBezTo>
                    <a:pt x="301362" y="1112634"/>
                    <a:pt x="574078" y="1549208"/>
                    <a:pt x="735645" y="1725672"/>
                  </a:cubicBezTo>
                  <a:cubicBezTo>
                    <a:pt x="897212" y="1902136"/>
                    <a:pt x="1254721" y="2730596"/>
                    <a:pt x="2708824" y="2406316"/>
                  </a:cubicBezTo>
                  <a:cubicBezTo>
                    <a:pt x="3049146" y="2357044"/>
                    <a:pt x="2730596" y="1718797"/>
                    <a:pt x="2777576" y="1430039"/>
                  </a:cubicBezTo>
                </a:path>
              </a:pathLst>
            </a:custGeom>
            <a:noFill/>
            <a:ln w="82550">
              <a:solidFill>
                <a:schemeClr val="bg1">
                  <a:alpha val="5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</a:t>
              </a: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9208FBD9-8448-2540-9802-7F0C353181F9}"/>
                </a:ext>
              </a:extLst>
            </p:cNvPr>
            <p:cNvSpPr/>
            <p:nvPr/>
          </p:nvSpPr>
          <p:spPr>
            <a:xfrm>
              <a:off x="6572680" y="1513714"/>
              <a:ext cx="2868001" cy="2480834"/>
            </a:xfrm>
            <a:custGeom>
              <a:avLst/>
              <a:gdLst>
                <a:gd name="connsiteX0" fmla="*/ 0 w 2868001"/>
                <a:gd name="connsiteY0" fmla="*/ 0 h 2410132"/>
                <a:gd name="connsiteX1" fmla="*/ 185630 w 2868001"/>
                <a:gd name="connsiteY1" fmla="*/ 660018 h 2410132"/>
                <a:gd name="connsiteX2" fmla="*/ 735645 w 2868001"/>
                <a:gd name="connsiteY2" fmla="*/ 1725672 h 2410132"/>
                <a:gd name="connsiteX3" fmla="*/ 2708824 w 2868001"/>
                <a:gd name="connsiteY3" fmla="*/ 2406316 h 2410132"/>
                <a:gd name="connsiteX4" fmla="*/ 2777576 w 2868001"/>
                <a:gd name="connsiteY4" fmla="*/ 1430039 h 2410132"/>
                <a:gd name="connsiteX0" fmla="*/ 0 w 2868001"/>
                <a:gd name="connsiteY0" fmla="*/ 0 h 2489043"/>
                <a:gd name="connsiteX1" fmla="*/ 185630 w 2868001"/>
                <a:gd name="connsiteY1" fmla="*/ 660018 h 2489043"/>
                <a:gd name="connsiteX2" fmla="*/ 735645 w 2868001"/>
                <a:gd name="connsiteY2" fmla="*/ 1725672 h 2489043"/>
                <a:gd name="connsiteX3" fmla="*/ 2708824 w 2868001"/>
                <a:gd name="connsiteY3" fmla="*/ 2406316 h 2489043"/>
                <a:gd name="connsiteX4" fmla="*/ 2777576 w 2868001"/>
                <a:gd name="connsiteY4" fmla="*/ 1430039 h 2489043"/>
                <a:gd name="connsiteX0" fmla="*/ 0 w 2868001"/>
                <a:gd name="connsiteY0" fmla="*/ 0 h 2501232"/>
                <a:gd name="connsiteX1" fmla="*/ 185630 w 2868001"/>
                <a:gd name="connsiteY1" fmla="*/ 660018 h 2501232"/>
                <a:gd name="connsiteX2" fmla="*/ 735645 w 2868001"/>
                <a:gd name="connsiteY2" fmla="*/ 1725672 h 2501232"/>
                <a:gd name="connsiteX3" fmla="*/ 2708824 w 2868001"/>
                <a:gd name="connsiteY3" fmla="*/ 2406316 h 2501232"/>
                <a:gd name="connsiteX4" fmla="*/ 2777576 w 2868001"/>
                <a:gd name="connsiteY4" fmla="*/ 1430039 h 2501232"/>
                <a:gd name="connsiteX0" fmla="*/ 0 w 2868001"/>
                <a:gd name="connsiteY0" fmla="*/ 0 h 2497907"/>
                <a:gd name="connsiteX1" fmla="*/ 185630 w 2868001"/>
                <a:gd name="connsiteY1" fmla="*/ 660018 h 2497907"/>
                <a:gd name="connsiteX2" fmla="*/ 735645 w 2868001"/>
                <a:gd name="connsiteY2" fmla="*/ 1725672 h 2497907"/>
                <a:gd name="connsiteX3" fmla="*/ 2708824 w 2868001"/>
                <a:gd name="connsiteY3" fmla="*/ 2406316 h 2497907"/>
                <a:gd name="connsiteX4" fmla="*/ 2777576 w 2868001"/>
                <a:gd name="connsiteY4" fmla="*/ 1430039 h 2497907"/>
                <a:gd name="connsiteX0" fmla="*/ 0 w 2868001"/>
                <a:gd name="connsiteY0" fmla="*/ 0 h 2497907"/>
                <a:gd name="connsiteX1" fmla="*/ 185630 w 2868001"/>
                <a:gd name="connsiteY1" fmla="*/ 660018 h 2497907"/>
                <a:gd name="connsiteX2" fmla="*/ 735645 w 2868001"/>
                <a:gd name="connsiteY2" fmla="*/ 1725672 h 2497907"/>
                <a:gd name="connsiteX3" fmla="*/ 2708824 w 2868001"/>
                <a:gd name="connsiteY3" fmla="*/ 2406316 h 2497907"/>
                <a:gd name="connsiteX4" fmla="*/ 2777576 w 2868001"/>
                <a:gd name="connsiteY4" fmla="*/ 1430039 h 2497907"/>
                <a:gd name="connsiteX0" fmla="*/ 0 w 2868001"/>
                <a:gd name="connsiteY0" fmla="*/ 0 h 2488150"/>
                <a:gd name="connsiteX1" fmla="*/ 171879 w 2868001"/>
                <a:gd name="connsiteY1" fmla="*/ 728769 h 2488150"/>
                <a:gd name="connsiteX2" fmla="*/ 735645 w 2868001"/>
                <a:gd name="connsiteY2" fmla="*/ 1725672 h 2488150"/>
                <a:gd name="connsiteX3" fmla="*/ 2708824 w 2868001"/>
                <a:gd name="connsiteY3" fmla="*/ 2406316 h 2488150"/>
                <a:gd name="connsiteX4" fmla="*/ 2777576 w 2868001"/>
                <a:gd name="connsiteY4" fmla="*/ 1430039 h 2488150"/>
                <a:gd name="connsiteX0" fmla="*/ 0 w 2868001"/>
                <a:gd name="connsiteY0" fmla="*/ 0 h 2480834"/>
                <a:gd name="connsiteX1" fmla="*/ 171879 w 2868001"/>
                <a:gd name="connsiteY1" fmla="*/ 728769 h 2480834"/>
                <a:gd name="connsiteX2" fmla="*/ 735645 w 2868001"/>
                <a:gd name="connsiteY2" fmla="*/ 1725672 h 2480834"/>
                <a:gd name="connsiteX3" fmla="*/ 2708824 w 2868001"/>
                <a:gd name="connsiteY3" fmla="*/ 2406316 h 2480834"/>
                <a:gd name="connsiteX4" fmla="*/ 2777576 w 2868001"/>
                <a:gd name="connsiteY4" fmla="*/ 1430039 h 248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8001" h="2480834">
                  <a:moveTo>
                    <a:pt x="0" y="0"/>
                  </a:moveTo>
                  <a:cubicBezTo>
                    <a:pt x="31511" y="186203"/>
                    <a:pt x="42396" y="344904"/>
                    <a:pt x="171879" y="728769"/>
                  </a:cubicBezTo>
                  <a:cubicBezTo>
                    <a:pt x="301362" y="1112634"/>
                    <a:pt x="574078" y="1549208"/>
                    <a:pt x="735645" y="1725672"/>
                  </a:cubicBezTo>
                  <a:cubicBezTo>
                    <a:pt x="897212" y="1902136"/>
                    <a:pt x="1254721" y="2730596"/>
                    <a:pt x="2708824" y="2406316"/>
                  </a:cubicBezTo>
                  <a:cubicBezTo>
                    <a:pt x="3049146" y="2357044"/>
                    <a:pt x="2730596" y="1718797"/>
                    <a:pt x="2777576" y="1430039"/>
                  </a:cubicBezTo>
                </a:path>
              </a:pathLst>
            </a:custGeom>
            <a:noFill/>
            <a:ln w="476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</a:t>
              </a: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D1523829-D390-8D49-B7CD-F963D864DF3C}"/>
                </a:ext>
              </a:extLst>
            </p:cNvPr>
            <p:cNvSpPr/>
            <p:nvPr/>
          </p:nvSpPr>
          <p:spPr>
            <a:xfrm>
              <a:off x="6496334" y="1493242"/>
              <a:ext cx="4688006" cy="2482139"/>
            </a:xfrm>
            <a:custGeom>
              <a:avLst/>
              <a:gdLst>
                <a:gd name="connsiteX0" fmla="*/ 0 w 4688006"/>
                <a:gd name="connsiteY0" fmla="*/ 0 h 2482139"/>
                <a:gd name="connsiteX1" fmla="*/ 197893 w 4688006"/>
                <a:gd name="connsiteY1" fmla="*/ 784747 h 2482139"/>
                <a:gd name="connsiteX2" fmla="*/ 777923 w 4688006"/>
                <a:gd name="connsiteY2" fmla="*/ 1767385 h 2482139"/>
                <a:gd name="connsiteX3" fmla="*/ 2750024 w 4688006"/>
                <a:gd name="connsiteY3" fmla="*/ 2429302 h 2482139"/>
                <a:gd name="connsiteX4" fmla="*/ 4688006 w 4688006"/>
                <a:gd name="connsiteY4" fmla="*/ 341194 h 2482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8006" h="2482139">
                  <a:moveTo>
                    <a:pt x="0" y="0"/>
                  </a:moveTo>
                  <a:cubicBezTo>
                    <a:pt x="34119" y="245091"/>
                    <a:pt x="68239" y="490183"/>
                    <a:pt x="197893" y="784747"/>
                  </a:cubicBezTo>
                  <a:cubicBezTo>
                    <a:pt x="327547" y="1079311"/>
                    <a:pt x="352568" y="1493293"/>
                    <a:pt x="777923" y="1767385"/>
                  </a:cubicBezTo>
                  <a:cubicBezTo>
                    <a:pt x="1203278" y="2041477"/>
                    <a:pt x="2098343" y="2667001"/>
                    <a:pt x="2750024" y="2429302"/>
                  </a:cubicBezTo>
                  <a:cubicBezTo>
                    <a:pt x="3401705" y="2191603"/>
                    <a:pt x="4443484" y="785884"/>
                    <a:pt x="4688006" y="341194"/>
                  </a:cubicBezTo>
                </a:path>
              </a:pathLst>
            </a:custGeom>
            <a:noFill/>
            <a:ln w="73025">
              <a:solidFill>
                <a:schemeClr val="bg1">
                  <a:alpha val="6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ECED88E3-DAAE-E742-89CC-B33F81E8E535}"/>
                </a:ext>
              </a:extLst>
            </p:cNvPr>
            <p:cNvSpPr/>
            <p:nvPr/>
          </p:nvSpPr>
          <p:spPr>
            <a:xfrm>
              <a:off x="6503158" y="1493242"/>
              <a:ext cx="4688006" cy="2482139"/>
            </a:xfrm>
            <a:custGeom>
              <a:avLst/>
              <a:gdLst>
                <a:gd name="connsiteX0" fmla="*/ 0 w 4688006"/>
                <a:gd name="connsiteY0" fmla="*/ 0 h 2482139"/>
                <a:gd name="connsiteX1" fmla="*/ 197893 w 4688006"/>
                <a:gd name="connsiteY1" fmla="*/ 784747 h 2482139"/>
                <a:gd name="connsiteX2" fmla="*/ 777923 w 4688006"/>
                <a:gd name="connsiteY2" fmla="*/ 1767385 h 2482139"/>
                <a:gd name="connsiteX3" fmla="*/ 2750024 w 4688006"/>
                <a:gd name="connsiteY3" fmla="*/ 2429302 h 2482139"/>
                <a:gd name="connsiteX4" fmla="*/ 4688006 w 4688006"/>
                <a:gd name="connsiteY4" fmla="*/ 341194 h 2482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8006" h="2482139">
                  <a:moveTo>
                    <a:pt x="0" y="0"/>
                  </a:moveTo>
                  <a:cubicBezTo>
                    <a:pt x="34119" y="245091"/>
                    <a:pt x="68239" y="490183"/>
                    <a:pt x="197893" y="784747"/>
                  </a:cubicBezTo>
                  <a:cubicBezTo>
                    <a:pt x="327547" y="1079311"/>
                    <a:pt x="352568" y="1493293"/>
                    <a:pt x="777923" y="1767385"/>
                  </a:cubicBezTo>
                  <a:cubicBezTo>
                    <a:pt x="1203278" y="2041477"/>
                    <a:pt x="2098343" y="2667001"/>
                    <a:pt x="2750024" y="2429302"/>
                  </a:cubicBezTo>
                  <a:cubicBezTo>
                    <a:pt x="3401705" y="2191603"/>
                    <a:pt x="4443484" y="785884"/>
                    <a:pt x="4688006" y="341194"/>
                  </a:cubicBezTo>
                </a:path>
              </a:pathLst>
            </a:custGeom>
            <a:noFill/>
            <a:ln w="4762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257677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22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Why clustering quality matters for trajectory inference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E2DA6C2-261A-8F49-98AB-BEDD3DD02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1" y="873761"/>
            <a:ext cx="3724846" cy="5862705"/>
          </a:xfrm>
        </p:spPr>
        <p:txBody>
          <a:bodyPr>
            <a:normAutofit/>
          </a:bodyPr>
          <a:lstStyle/>
          <a:p>
            <a:pPr marL="9525" indent="-9525"/>
            <a:r>
              <a:rPr lang="en-GB" dirty="0"/>
              <a:t>The MST is built from cluster centroids. If clustering changes, the MST will change and the fitted principal curves too. </a:t>
            </a:r>
          </a:p>
          <a:p>
            <a:pPr marL="9525" indent="-9525"/>
            <a:endParaRPr lang="en-GB" dirty="0"/>
          </a:p>
          <a:p>
            <a:pPr marL="9525" indent="-9525"/>
            <a:r>
              <a:rPr lang="en-GB" b="1" dirty="0">
                <a:solidFill>
                  <a:srgbClr val="C00000"/>
                </a:solidFill>
              </a:rPr>
              <a:t>Only perform TI once you are confident your clusters represent a biologically relevant cell population.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FC3C88-B57E-144B-B7F8-53DD885C4D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607" y="1197921"/>
            <a:ext cx="3402786" cy="2088133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D4A41D08-E699-3049-BAF7-76D983F6D930}"/>
              </a:ext>
            </a:extLst>
          </p:cNvPr>
          <p:cNvSpPr/>
          <p:nvPr/>
        </p:nvSpPr>
        <p:spPr>
          <a:xfrm>
            <a:off x="4762779" y="1491552"/>
            <a:ext cx="122377" cy="12237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7BC20A4-ACC3-4D4E-AABD-FCDA5C3B46E0}"/>
              </a:ext>
            </a:extLst>
          </p:cNvPr>
          <p:cNvSpPr/>
          <p:nvPr/>
        </p:nvSpPr>
        <p:spPr>
          <a:xfrm>
            <a:off x="4874030" y="1908744"/>
            <a:ext cx="122377" cy="12237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DC044E7-D0A0-1142-8B2F-977A46BBEF30}"/>
              </a:ext>
            </a:extLst>
          </p:cNvPr>
          <p:cNvSpPr/>
          <p:nvPr/>
        </p:nvSpPr>
        <p:spPr>
          <a:xfrm>
            <a:off x="5185534" y="2470563"/>
            <a:ext cx="122377" cy="12237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201131C-0ACB-2A46-A402-C564CE669BDB}"/>
              </a:ext>
            </a:extLst>
          </p:cNvPr>
          <p:cNvSpPr/>
          <p:nvPr/>
        </p:nvSpPr>
        <p:spPr>
          <a:xfrm>
            <a:off x="6314735" y="2865506"/>
            <a:ext cx="122377" cy="12237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2DCA75F-9476-A949-B89D-66CC48469F28}"/>
              </a:ext>
            </a:extLst>
          </p:cNvPr>
          <p:cNvSpPr/>
          <p:nvPr/>
        </p:nvSpPr>
        <p:spPr>
          <a:xfrm>
            <a:off x="7399435" y="1663991"/>
            <a:ext cx="122377" cy="12237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BE94411-67C6-0640-BB16-4A40B97D62FD}"/>
              </a:ext>
            </a:extLst>
          </p:cNvPr>
          <p:cNvSpPr/>
          <p:nvPr/>
        </p:nvSpPr>
        <p:spPr>
          <a:xfrm>
            <a:off x="6348111" y="2303686"/>
            <a:ext cx="122377" cy="12237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17D949C-D4E2-2241-981B-A8F3E8D0A789}"/>
              </a:ext>
            </a:extLst>
          </p:cNvPr>
          <p:cNvCxnSpPr>
            <a:cxnSpLocks/>
          </p:cNvCxnSpPr>
          <p:nvPr/>
        </p:nvCxnSpPr>
        <p:spPr>
          <a:xfrm>
            <a:off x="4834753" y="1613928"/>
            <a:ext cx="85013" cy="312737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5279B34-B360-AC4F-B4A5-EEB64F1A5793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4964267" y="2026792"/>
            <a:ext cx="239189" cy="46169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4FCC9C8-84FD-7F42-94DA-667A585C649F}"/>
              </a:ext>
            </a:extLst>
          </p:cNvPr>
          <p:cNvCxnSpPr>
            <a:cxnSpLocks/>
            <a:endCxn id="12" idx="2"/>
          </p:cNvCxnSpPr>
          <p:nvPr/>
        </p:nvCxnSpPr>
        <p:spPr>
          <a:xfrm>
            <a:off x="5298021" y="2560799"/>
            <a:ext cx="1016714" cy="365896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5B6DA0E-E57B-574D-A08E-B5B42FC4B4DE}"/>
              </a:ext>
            </a:extLst>
          </p:cNvPr>
          <p:cNvCxnSpPr>
            <a:cxnSpLocks/>
            <a:stCxn id="12" idx="7"/>
          </p:cNvCxnSpPr>
          <p:nvPr/>
        </p:nvCxnSpPr>
        <p:spPr>
          <a:xfrm flipV="1">
            <a:off x="6419190" y="1775244"/>
            <a:ext cx="1019184" cy="1108184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18F5F49-923D-7344-B519-BD3F12D1D938}"/>
              </a:ext>
            </a:extLst>
          </p:cNvPr>
          <p:cNvCxnSpPr>
            <a:cxnSpLocks/>
          </p:cNvCxnSpPr>
          <p:nvPr/>
        </p:nvCxnSpPr>
        <p:spPr>
          <a:xfrm flipH="1">
            <a:off x="6385815" y="2432859"/>
            <a:ext cx="24719" cy="424852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70F8E30-5487-DD4F-9FDE-B6411A5F578A}"/>
              </a:ext>
            </a:extLst>
          </p:cNvPr>
          <p:cNvGrpSpPr/>
          <p:nvPr/>
        </p:nvGrpSpPr>
        <p:grpSpPr>
          <a:xfrm>
            <a:off x="8176898" y="1197921"/>
            <a:ext cx="3402786" cy="2088133"/>
            <a:chOff x="5805589" y="873761"/>
            <a:chExt cx="5950696" cy="3651668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814BE34C-FA08-C048-AC33-2538D2956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05589" y="873761"/>
              <a:ext cx="5950696" cy="3651668"/>
            </a:xfrm>
            <a:prstGeom prst="rect">
              <a:avLst/>
            </a:prstGeom>
          </p:spPr>
        </p:pic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99DB4B8-2120-6947-8B90-8662B8B970D5}"/>
                </a:ext>
              </a:extLst>
            </p:cNvPr>
            <p:cNvSpPr/>
            <p:nvPr/>
          </p:nvSpPr>
          <p:spPr>
            <a:xfrm>
              <a:off x="6449438" y="1387254"/>
              <a:ext cx="214009" cy="21400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D93EDEE-E0DE-CA46-B766-8731A80EA02D}"/>
                </a:ext>
              </a:extLst>
            </p:cNvPr>
            <p:cNvSpPr/>
            <p:nvPr/>
          </p:nvSpPr>
          <p:spPr>
            <a:xfrm>
              <a:off x="6643991" y="2116828"/>
              <a:ext cx="214009" cy="21400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822C097-71E9-2845-829E-E28E0203B704}"/>
                </a:ext>
              </a:extLst>
            </p:cNvPr>
            <p:cNvSpPr/>
            <p:nvPr/>
          </p:nvSpPr>
          <p:spPr>
            <a:xfrm>
              <a:off x="7188740" y="3099322"/>
              <a:ext cx="214009" cy="21400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2A1F2A39-6A77-7F49-87AC-A424E90E495C}"/>
                </a:ext>
              </a:extLst>
            </p:cNvPr>
            <p:cNvSpPr/>
            <p:nvPr/>
          </p:nvSpPr>
          <p:spPr>
            <a:xfrm>
              <a:off x="9163455" y="3789986"/>
              <a:ext cx="214009" cy="21400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60B7034F-2B66-7A47-98FB-DB44EC366C4F}"/>
                </a:ext>
              </a:extLst>
            </p:cNvPr>
            <p:cNvSpPr/>
            <p:nvPr/>
          </p:nvSpPr>
          <p:spPr>
            <a:xfrm>
              <a:off x="11060348" y="1688811"/>
              <a:ext cx="214009" cy="21400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09B384B-7B6E-F148-ADD7-FEBB73997BBC}"/>
                </a:ext>
              </a:extLst>
            </p:cNvPr>
            <p:cNvSpPr/>
            <p:nvPr/>
          </p:nvSpPr>
          <p:spPr>
            <a:xfrm>
              <a:off x="9221821" y="2807492"/>
              <a:ext cx="214009" cy="21400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8778258-D86C-E643-9984-0C256CCC3D78}"/>
                </a:ext>
              </a:extLst>
            </p:cNvPr>
            <p:cNvCxnSpPr>
              <a:cxnSpLocks/>
            </p:cNvCxnSpPr>
            <p:nvPr/>
          </p:nvCxnSpPr>
          <p:spPr>
            <a:xfrm>
              <a:off x="6575304" y="1601263"/>
              <a:ext cx="148668" cy="546906"/>
            </a:xfrm>
            <a:prstGeom prst="line">
              <a:avLst/>
            </a:prstGeom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936A732-A300-3740-95F1-95AC18BE2530}"/>
                </a:ext>
              </a:extLst>
            </p:cNvPr>
            <p:cNvCxnSpPr>
              <a:cxnSpLocks/>
              <a:endCxn id="28" idx="1"/>
            </p:cNvCxnSpPr>
            <p:nvPr/>
          </p:nvCxnSpPr>
          <p:spPr>
            <a:xfrm>
              <a:off x="6801794" y="2323268"/>
              <a:ext cx="418287" cy="807395"/>
            </a:xfrm>
            <a:prstGeom prst="line">
              <a:avLst/>
            </a:prstGeom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3AB6C78-E705-B042-B344-74822A492395}"/>
                </a:ext>
              </a:extLst>
            </p:cNvPr>
            <p:cNvCxnSpPr>
              <a:cxnSpLocks/>
              <a:endCxn id="29" idx="2"/>
            </p:cNvCxnSpPr>
            <p:nvPr/>
          </p:nvCxnSpPr>
          <p:spPr>
            <a:xfrm>
              <a:off x="7385454" y="3257123"/>
              <a:ext cx="1778001" cy="639868"/>
            </a:xfrm>
            <a:prstGeom prst="line">
              <a:avLst/>
            </a:prstGeom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6AD0A1C-52AC-0A41-9B89-4AA043DF635A}"/>
                </a:ext>
              </a:extLst>
            </p:cNvPr>
            <p:cNvCxnSpPr>
              <a:cxnSpLocks/>
              <a:stCxn id="29" idx="7"/>
            </p:cNvCxnSpPr>
            <p:nvPr/>
          </p:nvCxnSpPr>
          <p:spPr>
            <a:xfrm flipV="1">
              <a:off x="9346123" y="1883367"/>
              <a:ext cx="1782320" cy="1937960"/>
            </a:xfrm>
            <a:prstGeom prst="line">
              <a:avLst/>
            </a:prstGeom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A478F37-8A3C-B841-AE5B-7819DC1162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87757" y="3033386"/>
              <a:ext cx="43228" cy="742969"/>
            </a:xfrm>
            <a:prstGeom prst="line">
              <a:avLst/>
            </a:prstGeom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28E12676-8998-FE43-A936-5F079329636F}"/>
                </a:ext>
              </a:extLst>
            </p:cNvPr>
            <p:cNvSpPr/>
            <p:nvPr/>
          </p:nvSpPr>
          <p:spPr>
            <a:xfrm>
              <a:off x="6572680" y="1513714"/>
              <a:ext cx="2868001" cy="2480834"/>
            </a:xfrm>
            <a:custGeom>
              <a:avLst/>
              <a:gdLst>
                <a:gd name="connsiteX0" fmla="*/ 0 w 2868001"/>
                <a:gd name="connsiteY0" fmla="*/ 0 h 2410132"/>
                <a:gd name="connsiteX1" fmla="*/ 185630 w 2868001"/>
                <a:gd name="connsiteY1" fmla="*/ 660018 h 2410132"/>
                <a:gd name="connsiteX2" fmla="*/ 735645 w 2868001"/>
                <a:gd name="connsiteY2" fmla="*/ 1725672 h 2410132"/>
                <a:gd name="connsiteX3" fmla="*/ 2708824 w 2868001"/>
                <a:gd name="connsiteY3" fmla="*/ 2406316 h 2410132"/>
                <a:gd name="connsiteX4" fmla="*/ 2777576 w 2868001"/>
                <a:gd name="connsiteY4" fmla="*/ 1430039 h 2410132"/>
                <a:gd name="connsiteX0" fmla="*/ 0 w 2868001"/>
                <a:gd name="connsiteY0" fmla="*/ 0 h 2489043"/>
                <a:gd name="connsiteX1" fmla="*/ 185630 w 2868001"/>
                <a:gd name="connsiteY1" fmla="*/ 660018 h 2489043"/>
                <a:gd name="connsiteX2" fmla="*/ 735645 w 2868001"/>
                <a:gd name="connsiteY2" fmla="*/ 1725672 h 2489043"/>
                <a:gd name="connsiteX3" fmla="*/ 2708824 w 2868001"/>
                <a:gd name="connsiteY3" fmla="*/ 2406316 h 2489043"/>
                <a:gd name="connsiteX4" fmla="*/ 2777576 w 2868001"/>
                <a:gd name="connsiteY4" fmla="*/ 1430039 h 2489043"/>
                <a:gd name="connsiteX0" fmla="*/ 0 w 2868001"/>
                <a:gd name="connsiteY0" fmla="*/ 0 h 2501232"/>
                <a:gd name="connsiteX1" fmla="*/ 185630 w 2868001"/>
                <a:gd name="connsiteY1" fmla="*/ 660018 h 2501232"/>
                <a:gd name="connsiteX2" fmla="*/ 735645 w 2868001"/>
                <a:gd name="connsiteY2" fmla="*/ 1725672 h 2501232"/>
                <a:gd name="connsiteX3" fmla="*/ 2708824 w 2868001"/>
                <a:gd name="connsiteY3" fmla="*/ 2406316 h 2501232"/>
                <a:gd name="connsiteX4" fmla="*/ 2777576 w 2868001"/>
                <a:gd name="connsiteY4" fmla="*/ 1430039 h 2501232"/>
                <a:gd name="connsiteX0" fmla="*/ 0 w 2868001"/>
                <a:gd name="connsiteY0" fmla="*/ 0 h 2497907"/>
                <a:gd name="connsiteX1" fmla="*/ 185630 w 2868001"/>
                <a:gd name="connsiteY1" fmla="*/ 660018 h 2497907"/>
                <a:gd name="connsiteX2" fmla="*/ 735645 w 2868001"/>
                <a:gd name="connsiteY2" fmla="*/ 1725672 h 2497907"/>
                <a:gd name="connsiteX3" fmla="*/ 2708824 w 2868001"/>
                <a:gd name="connsiteY3" fmla="*/ 2406316 h 2497907"/>
                <a:gd name="connsiteX4" fmla="*/ 2777576 w 2868001"/>
                <a:gd name="connsiteY4" fmla="*/ 1430039 h 2497907"/>
                <a:gd name="connsiteX0" fmla="*/ 0 w 2868001"/>
                <a:gd name="connsiteY0" fmla="*/ 0 h 2497907"/>
                <a:gd name="connsiteX1" fmla="*/ 185630 w 2868001"/>
                <a:gd name="connsiteY1" fmla="*/ 660018 h 2497907"/>
                <a:gd name="connsiteX2" fmla="*/ 735645 w 2868001"/>
                <a:gd name="connsiteY2" fmla="*/ 1725672 h 2497907"/>
                <a:gd name="connsiteX3" fmla="*/ 2708824 w 2868001"/>
                <a:gd name="connsiteY3" fmla="*/ 2406316 h 2497907"/>
                <a:gd name="connsiteX4" fmla="*/ 2777576 w 2868001"/>
                <a:gd name="connsiteY4" fmla="*/ 1430039 h 2497907"/>
                <a:gd name="connsiteX0" fmla="*/ 0 w 2868001"/>
                <a:gd name="connsiteY0" fmla="*/ 0 h 2488150"/>
                <a:gd name="connsiteX1" fmla="*/ 171879 w 2868001"/>
                <a:gd name="connsiteY1" fmla="*/ 728769 h 2488150"/>
                <a:gd name="connsiteX2" fmla="*/ 735645 w 2868001"/>
                <a:gd name="connsiteY2" fmla="*/ 1725672 h 2488150"/>
                <a:gd name="connsiteX3" fmla="*/ 2708824 w 2868001"/>
                <a:gd name="connsiteY3" fmla="*/ 2406316 h 2488150"/>
                <a:gd name="connsiteX4" fmla="*/ 2777576 w 2868001"/>
                <a:gd name="connsiteY4" fmla="*/ 1430039 h 2488150"/>
                <a:gd name="connsiteX0" fmla="*/ 0 w 2868001"/>
                <a:gd name="connsiteY0" fmla="*/ 0 h 2480834"/>
                <a:gd name="connsiteX1" fmla="*/ 171879 w 2868001"/>
                <a:gd name="connsiteY1" fmla="*/ 728769 h 2480834"/>
                <a:gd name="connsiteX2" fmla="*/ 735645 w 2868001"/>
                <a:gd name="connsiteY2" fmla="*/ 1725672 h 2480834"/>
                <a:gd name="connsiteX3" fmla="*/ 2708824 w 2868001"/>
                <a:gd name="connsiteY3" fmla="*/ 2406316 h 2480834"/>
                <a:gd name="connsiteX4" fmla="*/ 2777576 w 2868001"/>
                <a:gd name="connsiteY4" fmla="*/ 1430039 h 248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8001" h="2480834">
                  <a:moveTo>
                    <a:pt x="0" y="0"/>
                  </a:moveTo>
                  <a:cubicBezTo>
                    <a:pt x="31511" y="186203"/>
                    <a:pt x="42396" y="344904"/>
                    <a:pt x="171879" y="728769"/>
                  </a:cubicBezTo>
                  <a:cubicBezTo>
                    <a:pt x="301362" y="1112634"/>
                    <a:pt x="574078" y="1549208"/>
                    <a:pt x="735645" y="1725672"/>
                  </a:cubicBezTo>
                  <a:cubicBezTo>
                    <a:pt x="897212" y="1902136"/>
                    <a:pt x="1254721" y="2730596"/>
                    <a:pt x="2708824" y="2406316"/>
                  </a:cubicBezTo>
                  <a:cubicBezTo>
                    <a:pt x="3049146" y="2357044"/>
                    <a:pt x="2730596" y="1718797"/>
                    <a:pt x="2777576" y="1430039"/>
                  </a:cubicBezTo>
                </a:path>
              </a:pathLst>
            </a:custGeom>
            <a:noFill/>
            <a:ln w="82550">
              <a:solidFill>
                <a:schemeClr val="bg1">
                  <a:alpha val="5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</a:t>
              </a: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9208FBD9-8448-2540-9802-7F0C353181F9}"/>
                </a:ext>
              </a:extLst>
            </p:cNvPr>
            <p:cNvSpPr/>
            <p:nvPr/>
          </p:nvSpPr>
          <p:spPr>
            <a:xfrm>
              <a:off x="6572680" y="1513714"/>
              <a:ext cx="2868001" cy="2480834"/>
            </a:xfrm>
            <a:custGeom>
              <a:avLst/>
              <a:gdLst>
                <a:gd name="connsiteX0" fmla="*/ 0 w 2868001"/>
                <a:gd name="connsiteY0" fmla="*/ 0 h 2410132"/>
                <a:gd name="connsiteX1" fmla="*/ 185630 w 2868001"/>
                <a:gd name="connsiteY1" fmla="*/ 660018 h 2410132"/>
                <a:gd name="connsiteX2" fmla="*/ 735645 w 2868001"/>
                <a:gd name="connsiteY2" fmla="*/ 1725672 h 2410132"/>
                <a:gd name="connsiteX3" fmla="*/ 2708824 w 2868001"/>
                <a:gd name="connsiteY3" fmla="*/ 2406316 h 2410132"/>
                <a:gd name="connsiteX4" fmla="*/ 2777576 w 2868001"/>
                <a:gd name="connsiteY4" fmla="*/ 1430039 h 2410132"/>
                <a:gd name="connsiteX0" fmla="*/ 0 w 2868001"/>
                <a:gd name="connsiteY0" fmla="*/ 0 h 2489043"/>
                <a:gd name="connsiteX1" fmla="*/ 185630 w 2868001"/>
                <a:gd name="connsiteY1" fmla="*/ 660018 h 2489043"/>
                <a:gd name="connsiteX2" fmla="*/ 735645 w 2868001"/>
                <a:gd name="connsiteY2" fmla="*/ 1725672 h 2489043"/>
                <a:gd name="connsiteX3" fmla="*/ 2708824 w 2868001"/>
                <a:gd name="connsiteY3" fmla="*/ 2406316 h 2489043"/>
                <a:gd name="connsiteX4" fmla="*/ 2777576 w 2868001"/>
                <a:gd name="connsiteY4" fmla="*/ 1430039 h 2489043"/>
                <a:gd name="connsiteX0" fmla="*/ 0 w 2868001"/>
                <a:gd name="connsiteY0" fmla="*/ 0 h 2501232"/>
                <a:gd name="connsiteX1" fmla="*/ 185630 w 2868001"/>
                <a:gd name="connsiteY1" fmla="*/ 660018 h 2501232"/>
                <a:gd name="connsiteX2" fmla="*/ 735645 w 2868001"/>
                <a:gd name="connsiteY2" fmla="*/ 1725672 h 2501232"/>
                <a:gd name="connsiteX3" fmla="*/ 2708824 w 2868001"/>
                <a:gd name="connsiteY3" fmla="*/ 2406316 h 2501232"/>
                <a:gd name="connsiteX4" fmla="*/ 2777576 w 2868001"/>
                <a:gd name="connsiteY4" fmla="*/ 1430039 h 2501232"/>
                <a:gd name="connsiteX0" fmla="*/ 0 w 2868001"/>
                <a:gd name="connsiteY0" fmla="*/ 0 h 2497907"/>
                <a:gd name="connsiteX1" fmla="*/ 185630 w 2868001"/>
                <a:gd name="connsiteY1" fmla="*/ 660018 h 2497907"/>
                <a:gd name="connsiteX2" fmla="*/ 735645 w 2868001"/>
                <a:gd name="connsiteY2" fmla="*/ 1725672 h 2497907"/>
                <a:gd name="connsiteX3" fmla="*/ 2708824 w 2868001"/>
                <a:gd name="connsiteY3" fmla="*/ 2406316 h 2497907"/>
                <a:gd name="connsiteX4" fmla="*/ 2777576 w 2868001"/>
                <a:gd name="connsiteY4" fmla="*/ 1430039 h 2497907"/>
                <a:gd name="connsiteX0" fmla="*/ 0 w 2868001"/>
                <a:gd name="connsiteY0" fmla="*/ 0 h 2497907"/>
                <a:gd name="connsiteX1" fmla="*/ 185630 w 2868001"/>
                <a:gd name="connsiteY1" fmla="*/ 660018 h 2497907"/>
                <a:gd name="connsiteX2" fmla="*/ 735645 w 2868001"/>
                <a:gd name="connsiteY2" fmla="*/ 1725672 h 2497907"/>
                <a:gd name="connsiteX3" fmla="*/ 2708824 w 2868001"/>
                <a:gd name="connsiteY3" fmla="*/ 2406316 h 2497907"/>
                <a:gd name="connsiteX4" fmla="*/ 2777576 w 2868001"/>
                <a:gd name="connsiteY4" fmla="*/ 1430039 h 2497907"/>
                <a:gd name="connsiteX0" fmla="*/ 0 w 2868001"/>
                <a:gd name="connsiteY0" fmla="*/ 0 h 2488150"/>
                <a:gd name="connsiteX1" fmla="*/ 171879 w 2868001"/>
                <a:gd name="connsiteY1" fmla="*/ 728769 h 2488150"/>
                <a:gd name="connsiteX2" fmla="*/ 735645 w 2868001"/>
                <a:gd name="connsiteY2" fmla="*/ 1725672 h 2488150"/>
                <a:gd name="connsiteX3" fmla="*/ 2708824 w 2868001"/>
                <a:gd name="connsiteY3" fmla="*/ 2406316 h 2488150"/>
                <a:gd name="connsiteX4" fmla="*/ 2777576 w 2868001"/>
                <a:gd name="connsiteY4" fmla="*/ 1430039 h 2488150"/>
                <a:gd name="connsiteX0" fmla="*/ 0 w 2868001"/>
                <a:gd name="connsiteY0" fmla="*/ 0 h 2480834"/>
                <a:gd name="connsiteX1" fmla="*/ 171879 w 2868001"/>
                <a:gd name="connsiteY1" fmla="*/ 728769 h 2480834"/>
                <a:gd name="connsiteX2" fmla="*/ 735645 w 2868001"/>
                <a:gd name="connsiteY2" fmla="*/ 1725672 h 2480834"/>
                <a:gd name="connsiteX3" fmla="*/ 2708824 w 2868001"/>
                <a:gd name="connsiteY3" fmla="*/ 2406316 h 2480834"/>
                <a:gd name="connsiteX4" fmla="*/ 2777576 w 2868001"/>
                <a:gd name="connsiteY4" fmla="*/ 1430039 h 248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8001" h="2480834">
                  <a:moveTo>
                    <a:pt x="0" y="0"/>
                  </a:moveTo>
                  <a:cubicBezTo>
                    <a:pt x="31511" y="186203"/>
                    <a:pt x="42396" y="344904"/>
                    <a:pt x="171879" y="728769"/>
                  </a:cubicBezTo>
                  <a:cubicBezTo>
                    <a:pt x="301362" y="1112634"/>
                    <a:pt x="574078" y="1549208"/>
                    <a:pt x="735645" y="1725672"/>
                  </a:cubicBezTo>
                  <a:cubicBezTo>
                    <a:pt x="897212" y="1902136"/>
                    <a:pt x="1254721" y="2730596"/>
                    <a:pt x="2708824" y="2406316"/>
                  </a:cubicBezTo>
                  <a:cubicBezTo>
                    <a:pt x="3049146" y="2357044"/>
                    <a:pt x="2730596" y="1718797"/>
                    <a:pt x="2777576" y="1430039"/>
                  </a:cubicBezTo>
                </a:path>
              </a:pathLst>
            </a:custGeom>
            <a:noFill/>
            <a:ln w="476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</a:t>
              </a: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D1523829-D390-8D49-B7CD-F963D864DF3C}"/>
                </a:ext>
              </a:extLst>
            </p:cNvPr>
            <p:cNvSpPr/>
            <p:nvPr/>
          </p:nvSpPr>
          <p:spPr>
            <a:xfrm>
              <a:off x="6496334" y="1493242"/>
              <a:ext cx="4688006" cy="2482139"/>
            </a:xfrm>
            <a:custGeom>
              <a:avLst/>
              <a:gdLst>
                <a:gd name="connsiteX0" fmla="*/ 0 w 4688006"/>
                <a:gd name="connsiteY0" fmla="*/ 0 h 2482139"/>
                <a:gd name="connsiteX1" fmla="*/ 197893 w 4688006"/>
                <a:gd name="connsiteY1" fmla="*/ 784747 h 2482139"/>
                <a:gd name="connsiteX2" fmla="*/ 777923 w 4688006"/>
                <a:gd name="connsiteY2" fmla="*/ 1767385 h 2482139"/>
                <a:gd name="connsiteX3" fmla="*/ 2750024 w 4688006"/>
                <a:gd name="connsiteY3" fmla="*/ 2429302 h 2482139"/>
                <a:gd name="connsiteX4" fmla="*/ 4688006 w 4688006"/>
                <a:gd name="connsiteY4" fmla="*/ 341194 h 2482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8006" h="2482139">
                  <a:moveTo>
                    <a:pt x="0" y="0"/>
                  </a:moveTo>
                  <a:cubicBezTo>
                    <a:pt x="34119" y="245091"/>
                    <a:pt x="68239" y="490183"/>
                    <a:pt x="197893" y="784747"/>
                  </a:cubicBezTo>
                  <a:cubicBezTo>
                    <a:pt x="327547" y="1079311"/>
                    <a:pt x="352568" y="1493293"/>
                    <a:pt x="777923" y="1767385"/>
                  </a:cubicBezTo>
                  <a:cubicBezTo>
                    <a:pt x="1203278" y="2041477"/>
                    <a:pt x="2098343" y="2667001"/>
                    <a:pt x="2750024" y="2429302"/>
                  </a:cubicBezTo>
                  <a:cubicBezTo>
                    <a:pt x="3401705" y="2191603"/>
                    <a:pt x="4443484" y="785884"/>
                    <a:pt x="4688006" y="341194"/>
                  </a:cubicBezTo>
                </a:path>
              </a:pathLst>
            </a:custGeom>
            <a:noFill/>
            <a:ln w="73025">
              <a:solidFill>
                <a:schemeClr val="bg1">
                  <a:alpha val="6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ECED88E3-DAAE-E742-89CC-B33F81E8E535}"/>
                </a:ext>
              </a:extLst>
            </p:cNvPr>
            <p:cNvSpPr/>
            <p:nvPr/>
          </p:nvSpPr>
          <p:spPr>
            <a:xfrm>
              <a:off x="6503158" y="1493242"/>
              <a:ext cx="4688006" cy="2482139"/>
            </a:xfrm>
            <a:custGeom>
              <a:avLst/>
              <a:gdLst>
                <a:gd name="connsiteX0" fmla="*/ 0 w 4688006"/>
                <a:gd name="connsiteY0" fmla="*/ 0 h 2482139"/>
                <a:gd name="connsiteX1" fmla="*/ 197893 w 4688006"/>
                <a:gd name="connsiteY1" fmla="*/ 784747 h 2482139"/>
                <a:gd name="connsiteX2" fmla="*/ 777923 w 4688006"/>
                <a:gd name="connsiteY2" fmla="*/ 1767385 h 2482139"/>
                <a:gd name="connsiteX3" fmla="*/ 2750024 w 4688006"/>
                <a:gd name="connsiteY3" fmla="*/ 2429302 h 2482139"/>
                <a:gd name="connsiteX4" fmla="*/ 4688006 w 4688006"/>
                <a:gd name="connsiteY4" fmla="*/ 341194 h 2482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8006" h="2482139">
                  <a:moveTo>
                    <a:pt x="0" y="0"/>
                  </a:moveTo>
                  <a:cubicBezTo>
                    <a:pt x="34119" y="245091"/>
                    <a:pt x="68239" y="490183"/>
                    <a:pt x="197893" y="784747"/>
                  </a:cubicBezTo>
                  <a:cubicBezTo>
                    <a:pt x="327547" y="1079311"/>
                    <a:pt x="352568" y="1493293"/>
                    <a:pt x="777923" y="1767385"/>
                  </a:cubicBezTo>
                  <a:cubicBezTo>
                    <a:pt x="1203278" y="2041477"/>
                    <a:pt x="2098343" y="2667001"/>
                    <a:pt x="2750024" y="2429302"/>
                  </a:cubicBezTo>
                  <a:cubicBezTo>
                    <a:pt x="3401705" y="2191603"/>
                    <a:pt x="4443484" y="785884"/>
                    <a:pt x="4688006" y="341194"/>
                  </a:cubicBezTo>
                </a:path>
              </a:pathLst>
            </a:custGeom>
            <a:noFill/>
            <a:ln w="4762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A2C8C86-243C-2248-BD1C-6CD13D86BDC3}"/>
              </a:ext>
            </a:extLst>
          </p:cNvPr>
          <p:cNvGrpSpPr/>
          <p:nvPr/>
        </p:nvGrpSpPr>
        <p:grpSpPr>
          <a:xfrm>
            <a:off x="5834301" y="4020725"/>
            <a:ext cx="4346164" cy="2570232"/>
            <a:chOff x="6009948" y="4349615"/>
            <a:chExt cx="3438852" cy="203366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DC7E04A-F3E2-EB47-BCF3-CF5D9D1CD0A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09948" y="4349615"/>
              <a:ext cx="3438852" cy="2033666"/>
            </a:xfrm>
            <a:prstGeom prst="rect">
              <a:avLst/>
            </a:prstGeom>
          </p:spPr>
        </p:pic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1E9CA149-02D7-A54B-8B05-A4E52D10BC43}"/>
                </a:ext>
              </a:extLst>
            </p:cNvPr>
            <p:cNvSpPr/>
            <p:nvPr/>
          </p:nvSpPr>
          <p:spPr>
            <a:xfrm>
              <a:off x="6473918" y="4571951"/>
              <a:ext cx="122377" cy="122377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7B9F9552-7D8D-2B4B-8B5F-7D4A1182E876}"/>
                </a:ext>
              </a:extLst>
            </p:cNvPr>
            <p:cNvSpPr/>
            <p:nvPr/>
          </p:nvSpPr>
          <p:spPr>
            <a:xfrm>
              <a:off x="6489371" y="5039042"/>
              <a:ext cx="122377" cy="122377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2DB4FE73-FBFB-844F-B53A-101183960312}"/>
                </a:ext>
              </a:extLst>
            </p:cNvPr>
            <p:cNvSpPr/>
            <p:nvPr/>
          </p:nvSpPr>
          <p:spPr>
            <a:xfrm>
              <a:off x="7588964" y="5786627"/>
              <a:ext cx="122377" cy="122377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29A595BA-72C6-0F47-98A3-B49893325C40}"/>
                </a:ext>
              </a:extLst>
            </p:cNvPr>
            <p:cNvSpPr/>
            <p:nvPr/>
          </p:nvSpPr>
          <p:spPr>
            <a:xfrm>
              <a:off x="9014776" y="4794289"/>
              <a:ext cx="122377" cy="122377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9A591CA6-11FD-244D-B2DA-50FF4E4A8B0B}"/>
                </a:ext>
              </a:extLst>
            </p:cNvPr>
            <p:cNvSpPr/>
            <p:nvPr/>
          </p:nvSpPr>
          <p:spPr>
            <a:xfrm>
              <a:off x="6898247" y="4530116"/>
              <a:ext cx="122377" cy="122377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82FD21DC-D1B7-4043-B8A5-B76941B4C989}"/>
                </a:ext>
              </a:extLst>
            </p:cNvPr>
            <p:cNvSpPr/>
            <p:nvPr/>
          </p:nvSpPr>
          <p:spPr>
            <a:xfrm>
              <a:off x="7477964" y="4416563"/>
              <a:ext cx="122377" cy="122377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581460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23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Making sense of all these different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BC3FE-6D6E-6444-8EED-035BE1597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Dynverse</a:t>
            </a:r>
            <a:r>
              <a:rPr lang="en-US" dirty="0"/>
              <a:t> project provides a handy exploratory/summarizing app to pick the best-suited TI algo. 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E5F166-3A71-C748-9657-C45C8A12E4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guidelines.dynverse.org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2F8DC8-DE46-8241-89D8-D5E2940247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0113" y="1665439"/>
            <a:ext cx="9681029" cy="458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9746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1293260-2488-FB4C-9B9F-D7E3B0267D5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1000"/>
          </a:blip>
          <a:stretch>
            <a:fillRect/>
          </a:stretch>
        </p:blipFill>
        <p:spPr>
          <a:xfrm>
            <a:off x="-9942" y="-1"/>
            <a:ext cx="12192000" cy="181833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87690BD-9F42-5F41-AAC8-EF54414DCADA}"/>
              </a:ext>
            </a:extLst>
          </p:cNvPr>
          <p:cNvSpPr txBox="1"/>
          <p:nvPr/>
        </p:nvSpPr>
        <p:spPr>
          <a:xfrm>
            <a:off x="-9939" y="0"/>
            <a:ext cx="12201939" cy="18193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ctr"/>
            <a:endParaRPr lang="en-US" sz="1400" b="1" dirty="0">
              <a:solidFill>
                <a:srgbClr val="C00000"/>
              </a:solidFill>
            </a:endParaRPr>
          </a:p>
          <a:p>
            <a:pPr algn="ctr"/>
            <a:endParaRPr lang="en-US" sz="1400" b="1" dirty="0">
              <a:solidFill>
                <a:srgbClr val="C00000"/>
              </a:solidFill>
            </a:endParaRPr>
          </a:p>
          <a:p>
            <a:pPr algn="ctr"/>
            <a:endParaRPr lang="en-US" sz="1400" b="1" dirty="0">
              <a:solidFill>
                <a:srgbClr val="C00000"/>
              </a:solidFill>
            </a:endParaRPr>
          </a:p>
          <a:p>
            <a:pPr algn="ctr"/>
            <a:r>
              <a:rPr lang="en-US" sz="3200" b="1" dirty="0">
                <a:solidFill>
                  <a:srgbClr val="C00000"/>
                </a:solidFill>
                <a:sym typeface="Wingdings" pitchFamily="2" charset="2"/>
              </a:rPr>
              <a:t>Analysis workflow</a:t>
            </a:r>
            <a:endParaRPr lang="en-US" b="1" dirty="0">
              <a:sym typeface="Wingdings" pitchFamily="2" charset="2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2CDD851-C4E7-F642-B051-F50B65EF6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1950" y="100273"/>
            <a:ext cx="2874267" cy="1617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85570EC5-6A64-414E-AB50-A1679680B04E}"/>
              </a:ext>
            </a:extLst>
          </p:cNvPr>
          <p:cNvGrpSpPr/>
          <p:nvPr/>
        </p:nvGrpSpPr>
        <p:grpSpPr>
          <a:xfrm>
            <a:off x="1380713" y="2318657"/>
            <a:ext cx="9498370" cy="2907524"/>
            <a:chOff x="2313229" y="2757238"/>
            <a:chExt cx="7452900" cy="2281390"/>
          </a:xfrm>
        </p:grpSpPr>
        <p:sp>
          <p:nvSpPr>
            <p:cNvPr id="36" name="Google Shape;170;p3">
              <a:extLst>
                <a:ext uri="{FF2B5EF4-FFF2-40B4-BE49-F238E27FC236}">
                  <a16:creationId xmlns:a16="http://schemas.microsoft.com/office/drawing/2014/main" id="{6543A2F5-D006-2C42-8CBC-E7A7D04E5DE0}"/>
                </a:ext>
              </a:extLst>
            </p:cNvPr>
            <p:cNvSpPr txBox="1"/>
            <p:nvPr/>
          </p:nvSpPr>
          <p:spPr>
            <a:xfrm>
              <a:off x="2313230" y="3110891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Expression Matrix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(GENES x CELLS)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71;p3">
              <a:extLst>
                <a:ext uri="{FF2B5EF4-FFF2-40B4-BE49-F238E27FC236}">
                  <a16:creationId xmlns:a16="http://schemas.microsoft.com/office/drawing/2014/main" id="{216E0DA1-3B56-4649-87A0-06A73160F258}"/>
                </a:ext>
              </a:extLst>
            </p:cNvPr>
            <p:cNvSpPr txBox="1"/>
            <p:nvPr/>
          </p:nvSpPr>
          <p:spPr>
            <a:xfrm>
              <a:off x="2313230" y="3866759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Filter Cells / </a:t>
              </a: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Quality Control</a:t>
              </a: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72;p3">
              <a:extLst>
                <a:ext uri="{FF2B5EF4-FFF2-40B4-BE49-F238E27FC236}">
                  <a16:creationId xmlns:a16="http://schemas.microsoft.com/office/drawing/2014/main" id="{F09CD46B-DC6C-B945-AD71-7FABB6EEC70C}"/>
                </a:ext>
              </a:extLst>
            </p:cNvPr>
            <p:cNvSpPr txBox="1"/>
            <p:nvPr/>
          </p:nvSpPr>
          <p:spPr>
            <a:xfrm>
              <a:off x="2313230" y="4631528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Normalization</a:t>
              </a: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73;p3">
              <a:extLst>
                <a:ext uri="{FF2B5EF4-FFF2-40B4-BE49-F238E27FC236}">
                  <a16:creationId xmlns:a16="http://schemas.microsoft.com/office/drawing/2014/main" id="{F95FC85B-D91E-7042-9169-403FDCC78786}"/>
                </a:ext>
              </a:extLst>
            </p:cNvPr>
            <p:cNvSpPr txBox="1"/>
            <p:nvPr/>
          </p:nvSpPr>
          <p:spPr>
            <a:xfrm>
              <a:off x="5073870" y="3110891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1. Identify 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Variable Genes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74;p3">
              <a:extLst>
                <a:ext uri="{FF2B5EF4-FFF2-40B4-BE49-F238E27FC236}">
                  <a16:creationId xmlns:a16="http://schemas.microsoft.com/office/drawing/2014/main" id="{E0FFA0D4-CB0F-7B4F-8A3F-389AA5CD512A}"/>
                </a:ext>
              </a:extLst>
            </p:cNvPr>
            <p:cNvSpPr txBox="1"/>
            <p:nvPr/>
          </p:nvSpPr>
          <p:spPr>
            <a:xfrm>
              <a:off x="5073870" y="3866759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2. Dimensionality Reduction</a:t>
              </a: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75;p3">
              <a:extLst>
                <a:ext uri="{FF2B5EF4-FFF2-40B4-BE49-F238E27FC236}">
                  <a16:creationId xmlns:a16="http://schemas.microsoft.com/office/drawing/2014/main" id="{D9E36693-9CDB-D74A-AABA-D9DBA0E582F0}"/>
                </a:ext>
              </a:extLst>
            </p:cNvPr>
            <p:cNvSpPr txBox="1"/>
            <p:nvPr/>
          </p:nvSpPr>
          <p:spPr>
            <a:xfrm>
              <a:off x="5073870" y="4631528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GB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3. Clustering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77;p3">
              <a:extLst>
                <a:ext uri="{FF2B5EF4-FFF2-40B4-BE49-F238E27FC236}">
                  <a16:creationId xmlns:a16="http://schemas.microsoft.com/office/drawing/2014/main" id="{66B8C4AB-0E17-324E-8D10-3C9C8FCEA96A}"/>
                </a:ext>
              </a:extLst>
            </p:cNvPr>
            <p:cNvSpPr txBox="1"/>
            <p:nvPr/>
          </p:nvSpPr>
          <p:spPr>
            <a:xfrm>
              <a:off x="7844620" y="3110891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5. Trajectory inference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78;p3">
              <a:extLst>
                <a:ext uri="{FF2B5EF4-FFF2-40B4-BE49-F238E27FC236}">
                  <a16:creationId xmlns:a16="http://schemas.microsoft.com/office/drawing/2014/main" id="{9C7C4B9B-F694-9C49-94CA-C122C3910F44}"/>
                </a:ext>
              </a:extLst>
            </p:cNvPr>
            <p:cNvSpPr txBox="1"/>
            <p:nvPr/>
          </p:nvSpPr>
          <p:spPr>
            <a:xfrm>
              <a:off x="7844619" y="3866759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6</a:t>
              </a:r>
              <a:r>
                <a:rPr lang="en-GB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. Pseudotim</a:t>
              </a:r>
              <a:r>
                <a:rPr lang="en-GB" sz="1400" b="1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 inference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79;p3">
              <a:extLst>
                <a:ext uri="{FF2B5EF4-FFF2-40B4-BE49-F238E27FC236}">
                  <a16:creationId xmlns:a16="http://schemas.microsoft.com/office/drawing/2014/main" id="{EE5F7FBA-3091-DA40-906B-4FDF8CA9A45D}"/>
                </a:ext>
              </a:extLst>
            </p:cNvPr>
            <p:cNvSpPr txBox="1"/>
            <p:nvPr/>
          </p:nvSpPr>
          <p:spPr>
            <a:xfrm>
              <a:off x="7844619" y="4631528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7. DE along trajectory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6" name="Google Shape;180;p3">
              <a:extLst>
                <a:ext uri="{FF2B5EF4-FFF2-40B4-BE49-F238E27FC236}">
                  <a16:creationId xmlns:a16="http://schemas.microsoft.com/office/drawing/2014/main" id="{7F37641D-5253-B24B-AE66-9936FD16174B}"/>
                </a:ext>
              </a:extLst>
            </p:cNvPr>
            <p:cNvCxnSpPr>
              <a:cxnSpLocks/>
              <a:stCxn id="36" idx="2"/>
              <a:endCxn id="37" idx="0"/>
            </p:cNvCxnSpPr>
            <p:nvPr/>
          </p:nvCxnSpPr>
          <p:spPr>
            <a:xfrm>
              <a:off x="3273980" y="3517991"/>
              <a:ext cx="0" cy="3489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47" name="Google Shape;181;p3">
              <a:extLst>
                <a:ext uri="{FF2B5EF4-FFF2-40B4-BE49-F238E27FC236}">
                  <a16:creationId xmlns:a16="http://schemas.microsoft.com/office/drawing/2014/main" id="{2DCB7178-46CB-B94B-81EF-E140ECD2FFC6}"/>
                </a:ext>
              </a:extLst>
            </p:cNvPr>
            <p:cNvCxnSpPr>
              <a:cxnSpLocks/>
              <a:stCxn id="37" idx="2"/>
              <a:endCxn id="38" idx="0"/>
            </p:cNvCxnSpPr>
            <p:nvPr/>
          </p:nvCxnSpPr>
          <p:spPr>
            <a:xfrm>
              <a:off x="3273980" y="4273859"/>
              <a:ext cx="0" cy="3576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48" name="Google Shape;182;p3">
              <a:extLst>
                <a:ext uri="{FF2B5EF4-FFF2-40B4-BE49-F238E27FC236}">
                  <a16:creationId xmlns:a16="http://schemas.microsoft.com/office/drawing/2014/main" id="{15E847F9-C88E-3546-A204-CD8F9706D0AA}"/>
                </a:ext>
              </a:extLst>
            </p:cNvPr>
            <p:cNvCxnSpPr>
              <a:cxnSpLocks/>
              <a:stCxn id="38" idx="3"/>
              <a:endCxn id="39" idx="1"/>
            </p:cNvCxnSpPr>
            <p:nvPr/>
          </p:nvCxnSpPr>
          <p:spPr>
            <a:xfrm rot="10800000" flipH="1">
              <a:off x="4234730" y="3314378"/>
              <a:ext cx="839100" cy="1520700"/>
            </a:xfrm>
            <a:prstGeom prst="bentConnector3">
              <a:avLst>
                <a:gd name="adj1" fmla="val 50002"/>
              </a:avLst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49" name="Google Shape;183;p3">
              <a:extLst>
                <a:ext uri="{FF2B5EF4-FFF2-40B4-BE49-F238E27FC236}">
                  <a16:creationId xmlns:a16="http://schemas.microsoft.com/office/drawing/2014/main" id="{5D534D97-04C6-DF4A-A5E4-A6B3B588D785}"/>
                </a:ext>
              </a:extLst>
            </p:cNvPr>
            <p:cNvCxnSpPr>
              <a:cxnSpLocks/>
              <a:stCxn id="39" idx="2"/>
              <a:endCxn id="40" idx="0"/>
            </p:cNvCxnSpPr>
            <p:nvPr/>
          </p:nvCxnSpPr>
          <p:spPr>
            <a:xfrm>
              <a:off x="6034620" y="3517991"/>
              <a:ext cx="0" cy="3489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0" name="Google Shape;184;p3">
              <a:extLst>
                <a:ext uri="{FF2B5EF4-FFF2-40B4-BE49-F238E27FC236}">
                  <a16:creationId xmlns:a16="http://schemas.microsoft.com/office/drawing/2014/main" id="{D1DDD91A-18DB-974B-B56B-3BC401FAED90}"/>
                </a:ext>
              </a:extLst>
            </p:cNvPr>
            <p:cNvCxnSpPr>
              <a:cxnSpLocks/>
              <a:stCxn id="40" idx="2"/>
              <a:endCxn id="41" idx="0"/>
            </p:cNvCxnSpPr>
            <p:nvPr/>
          </p:nvCxnSpPr>
          <p:spPr>
            <a:xfrm>
              <a:off x="6034620" y="4273859"/>
              <a:ext cx="0" cy="3576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2" name="Google Shape;186;p3">
              <a:extLst>
                <a:ext uri="{FF2B5EF4-FFF2-40B4-BE49-F238E27FC236}">
                  <a16:creationId xmlns:a16="http://schemas.microsoft.com/office/drawing/2014/main" id="{4870780C-43C9-2F4C-A8E3-584EF38EDD01}"/>
                </a:ext>
              </a:extLst>
            </p:cNvPr>
            <p:cNvCxnSpPr>
              <a:cxnSpLocks/>
              <a:stCxn id="41" idx="3"/>
              <a:endCxn id="43" idx="1"/>
            </p:cNvCxnSpPr>
            <p:nvPr/>
          </p:nvCxnSpPr>
          <p:spPr>
            <a:xfrm flipV="1">
              <a:off x="6995370" y="3314441"/>
              <a:ext cx="849250" cy="1520637"/>
            </a:xfrm>
            <a:prstGeom prst="bentConnector3">
              <a:avLst>
                <a:gd name="adj1" fmla="val 50000"/>
              </a:avLst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3" name="Google Shape;187;p3">
              <a:extLst>
                <a:ext uri="{FF2B5EF4-FFF2-40B4-BE49-F238E27FC236}">
                  <a16:creationId xmlns:a16="http://schemas.microsoft.com/office/drawing/2014/main" id="{1B6DB223-0AFF-5F44-AF8B-54CAB33372FD}"/>
                </a:ext>
              </a:extLst>
            </p:cNvPr>
            <p:cNvCxnSpPr>
              <a:cxnSpLocks/>
              <a:stCxn id="44" idx="2"/>
              <a:endCxn id="45" idx="0"/>
            </p:cNvCxnSpPr>
            <p:nvPr/>
          </p:nvCxnSpPr>
          <p:spPr>
            <a:xfrm>
              <a:off x="8805369" y="4273859"/>
              <a:ext cx="0" cy="3576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54" name="Google Shape;188;p3">
              <a:extLst>
                <a:ext uri="{FF2B5EF4-FFF2-40B4-BE49-F238E27FC236}">
                  <a16:creationId xmlns:a16="http://schemas.microsoft.com/office/drawing/2014/main" id="{F08318EF-3DBD-2A44-9E87-8C9A45B7582A}"/>
                </a:ext>
              </a:extLst>
            </p:cNvPr>
            <p:cNvSpPr txBox="1"/>
            <p:nvPr/>
          </p:nvSpPr>
          <p:spPr>
            <a:xfrm>
              <a:off x="2313229" y="2757238"/>
              <a:ext cx="19215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" sz="1800" b="1" i="0" u="none" strike="noStrike" cap="none" dirty="0">
                  <a:solidFill>
                    <a:srgbClr val="FF6600"/>
                  </a:solidFill>
                  <a:latin typeface="Arial"/>
                  <a:ea typeface="Arial"/>
                  <a:cs typeface="Arial"/>
                  <a:sym typeface="Arial"/>
                </a:rPr>
                <a:t>Pre-Processing</a:t>
              </a:r>
              <a:endParaRPr sz="1800" b="1" i="0" u="none" strike="noStrike" cap="none" dirty="0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;p3">
              <a:extLst>
                <a:ext uri="{FF2B5EF4-FFF2-40B4-BE49-F238E27FC236}">
                  <a16:creationId xmlns:a16="http://schemas.microsoft.com/office/drawing/2014/main" id="{19DEDC0F-051D-FB4A-BEC6-4B925F19FC56}"/>
                </a:ext>
              </a:extLst>
            </p:cNvPr>
            <p:cNvSpPr txBox="1"/>
            <p:nvPr/>
          </p:nvSpPr>
          <p:spPr>
            <a:xfrm>
              <a:off x="5078929" y="2757238"/>
              <a:ext cx="19215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" sz="1800" b="1" i="0" u="none" strike="noStrike" cap="none">
                  <a:solidFill>
                    <a:srgbClr val="FF6600"/>
                  </a:solidFill>
                  <a:latin typeface="Arial"/>
                  <a:ea typeface="Arial"/>
                  <a:cs typeface="Arial"/>
                  <a:sym typeface="Arial"/>
                </a:rPr>
                <a:t>Clustering</a:t>
              </a:r>
              <a:endParaRPr sz="18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90;p3">
              <a:extLst>
                <a:ext uri="{FF2B5EF4-FFF2-40B4-BE49-F238E27FC236}">
                  <a16:creationId xmlns:a16="http://schemas.microsoft.com/office/drawing/2014/main" id="{71C6F5BC-FA6D-8645-8B24-B085ABEAFF99}"/>
                </a:ext>
              </a:extLst>
            </p:cNvPr>
            <p:cNvSpPr txBox="1"/>
            <p:nvPr/>
          </p:nvSpPr>
          <p:spPr>
            <a:xfrm>
              <a:off x="7844629" y="2757238"/>
              <a:ext cx="19215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" sz="1800" b="1" i="0" u="none" strike="noStrike" cap="none" dirty="0">
                  <a:solidFill>
                    <a:srgbClr val="FF6600"/>
                  </a:solidFill>
                  <a:latin typeface="Arial"/>
                  <a:ea typeface="Arial"/>
                  <a:cs typeface="Arial"/>
                  <a:sym typeface="Arial"/>
                </a:rPr>
                <a:t>Trajectory analysis</a:t>
              </a:r>
              <a:endParaRPr sz="1800" b="1" i="0" u="none" strike="noStrike" cap="none" dirty="0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7" name="Google Shape;191;p3">
              <a:extLst>
                <a:ext uri="{FF2B5EF4-FFF2-40B4-BE49-F238E27FC236}">
                  <a16:creationId xmlns:a16="http://schemas.microsoft.com/office/drawing/2014/main" id="{020E2F8E-2CE7-4F4A-AF88-FBF9233D6030}"/>
                </a:ext>
              </a:extLst>
            </p:cNvPr>
            <p:cNvCxnSpPr>
              <a:cxnSpLocks/>
              <a:stCxn id="43" idx="2"/>
              <a:endCxn id="44" idx="0"/>
            </p:cNvCxnSpPr>
            <p:nvPr/>
          </p:nvCxnSpPr>
          <p:spPr>
            <a:xfrm>
              <a:off x="8805370" y="3517991"/>
              <a:ext cx="0" cy="3489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C4B4D46-4AFC-0A49-B84C-4BDB390F37C9}"/>
              </a:ext>
            </a:extLst>
          </p:cNvPr>
          <p:cNvSpPr/>
          <p:nvPr/>
        </p:nvSpPr>
        <p:spPr>
          <a:xfrm>
            <a:off x="8183863" y="4286243"/>
            <a:ext cx="2934073" cy="192466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7310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25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Pseudotime inference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E2DA6C2-261A-8F49-98AB-BEDD3DD02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949060" cy="5862705"/>
          </a:xfrm>
        </p:spPr>
        <p:txBody>
          <a:bodyPr>
            <a:normAutofit/>
          </a:bodyPr>
          <a:lstStyle/>
          <a:p>
            <a:r>
              <a:rPr lang="en-GB" dirty="0"/>
              <a:t>In Slingshot, the </a:t>
            </a:r>
            <a:r>
              <a:rPr lang="en-GB" dirty="0" err="1"/>
              <a:t>pseudotimes</a:t>
            </a:r>
            <a:r>
              <a:rPr lang="en-GB" dirty="0"/>
              <a:t> values are estimated as the </a:t>
            </a:r>
            <a:r>
              <a:rPr lang="en-GB" dirty="0" err="1"/>
              <a:t>euclidean</a:t>
            </a:r>
            <a:r>
              <a:rPr lang="en-GB" dirty="0"/>
              <a:t> distance from each point to the closest principal curve (i.e. by </a:t>
            </a:r>
            <a:r>
              <a:rPr lang="en-GB" b="1" u="sng" dirty="0"/>
              <a:t>orthogonal projection of each point onto the curve</a:t>
            </a:r>
            <a:r>
              <a:rPr lang="en-GB" dirty="0"/>
              <a:t>).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4CDC16-DF9A-7743-B6D0-4A4F7F441B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29000"/>
            <a:ext cx="12192000" cy="2364570"/>
          </a:xfrm>
          <a:prstGeom prst="rect">
            <a:avLst/>
          </a:prstGeom>
        </p:spPr>
      </p:pic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B42F1946-11B6-C740-8817-F2BACA071A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444" y="6517938"/>
            <a:ext cx="4288156" cy="314642"/>
          </a:xfrm>
        </p:spPr>
        <p:txBody>
          <a:bodyPr>
            <a:normAutofit/>
          </a:bodyPr>
          <a:lstStyle/>
          <a:p>
            <a:r>
              <a:rPr lang="en-US" dirty="0"/>
              <a:t>Street et al., 2018</a:t>
            </a:r>
          </a:p>
        </p:txBody>
      </p:sp>
    </p:spTree>
    <p:extLst>
      <p:ext uri="{BB962C8B-B14F-4D97-AF65-F5344CB8AC3E}">
        <p14:creationId xmlns:p14="http://schemas.microsoft.com/office/powerpoint/2010/main" val="13348275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26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But how are trajectories oriented??? 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E2DA6C2-261A-8F49-98AB-BEDD3DD02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949060" cy="5862705"/>
          </a:xfrm>
        </p:spPr>
        <p:txBody>
          <a:bodyPr>
            <a:normAutofit/>
          </a:bodyPr>
          <a:lstStyle/>
          <a:p>
            <a:r>
              <a:rPr lang="en-GB" dirty="0"/>
              <a:t>A trajectory is not a </a:t>
            </a:r>
            <a:r>
              <a:rPr lang="en-GB" b="1" u="sng" dirty="0"/>
              <a:t>vector</a:t>
            </a:r>
            <a:r>
              <a:rPr lang="en-GB" dirty="0"/>
              <a:t>: a trajectory is not </a:t>
            </a:r>
            <a:r>
              <a:rPr lang="en-GB" b="1" u="sng" dirty="0"/>
              <a:t>oriented</a:t>
            </a:r>
            <a:r>
              <a:rPr lang="en-GB" dirty="0"/>
              <a:t>!</a:t>
            </a:r>
          </a:p>
          <a:p>
            <a:r>
              <a:rPr lang="en-GB" dirty="0"/>
              <a:t>This is crucial when estimating pseudotime.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B42F1946-11B6-C740-8817-F2BACA071A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444" y="6517938"/>
            <a:ext cx="4288156" cy="314642"/>
          </a:xfrm>
        </p:spPr>
        <p:txBody>
          <a:bodyPr>
            <a:normAutofit/>
          </a:bodyPr>
          <a:lstStyle/>
          <a:p>
            <a:r>
              <a:rPr lang="en-US" dirty="0"/>
              <a:t>Street et al., 2018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85A53C-6AAC-6E4F-BE16-123D6243ED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2394" y="2527450"/>
            <a:ext cx="2819400" cy="2336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31E7E0-53D0-9643-9F06-1FF76DB5B2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527450"/>
            <a:ext cx="2819400" cy="23368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00656B7-359E-9849-9782-BA6DF5777999}"/>
              </a:ext>
            </a:extLst>
          </p:cNvPr>
          <p:cNvCxnSpPr/>
          <p:nvPr/>
        </p:nvCxnSpPr>
        <p:spPr>
          <a:xfrm flipH="1">
            <a:off x="2243466" y="3695850"/>
            <a:ext cx="363071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AB2300D-F1D6-4C45-A684-B77966FAE340}"/>
              </a:ext>
            </a:extLst>
          </p:cNvPr>
          <p:cNvCxnSpPr>
            <a:cxnSpLocks/>
          </p:cNvCxnSpPr>
          <p:nvPr/>
        </p:nvCxnSpPr>
        <p:spPr>
          <a:xfrm flipV="1">
            <a:off x="8404413" y="2917851"/>
            <a:ext cx="510987" cy="128016"/>
          </a:xfrm>
          <a:prstGeom prst="straightConnector1">
            <a:avLst/>
          </a:prstGeom>
          <a:ln w="635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A6F6E1A-D439-C647-A4F5-F3ADB81F7505}"/>
              </a:ext>
            </a:extLst>
          </p:cNvPr>
          <p:cNvCxnSpPr>
            <a:cxnSpLocks/>
          </p:cNvCxnSpPr>
          <p:nvPr/>
        </p:nvCxnSpPr>
        <p:spPr>
          <a:xfrm>
            <a:off x="8495853" y="4390035"/>
            <a:ext cx="419547" cy="128775"/>
          </a:xfrm>
          <a:prstGeom prst="straightConnector1">
            <a:avLst/>
          </a:prstGeom>
          <a:ln w="635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43986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27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But how are trajectories oriented??? 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E2DA6C2-261A-8F49-98AB-BEDD3DD02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949060" cy="5862705"/>
          </a:xfrm>
        </p:spPr>
        <p:txBody>
          <a:bodyPr>
            <a:normAutofit/>
          </a:bodyPr>
          <a:lstStyle/>
          <a:p>
            <a:r>
              <a:rPr lang="en-GB" dirty="0"/>
              <a:t>A trajectory is not a </a:t>
            </a:r>
            <a:r>
              <a:rPr lang="en-GB" b="1" u="sng" dirty="0"/>
              <a:t>vector</a:t>
            </a:r>
            <a:r>
              <a:rPr lang="en-GB" dirty="0"/>
              <a:t>: a trajectory is not </a:t>
            </a:r>
            <a:r>
              <a:rPr lang="en-GB" b="1" u="sng" dirty="0"/>
              <a:t>oriented</a:t>
            </a:r>
            <a:r>
              <a:rPr lang="en-GB" dirty="0"/>
              <a:t>!</a:t>
            </a:r>
          </a:p>
          <a:p>
            <a:r>
              <a:rPr lang="en-GB" dirty="0"/>
              <a:t>This is crucial when estimating pseudotime.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That is when one should use prior knowledge, ground-truth, or simply make a call. 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B42F1946-11B6-C740-8817-F2BACA071A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444" y="6517938"/>
            <a:ext cx="4288156" cy="314642"/>
          </a:xfrm>
        </p:spPr>
        <p:txBody>
          <a:bodyPr>
            <a:normAutofit/>
          </a:bodyPr>
          <a:lstStyle/>
          <a:p>
            <a:r>
              <a:rPr lang="en-US" dirty="0"/>
              <a:t>Street et al., 2018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85A53C-6AAC-6E4F-BE16-123D6243ED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2394" y="2527450"/>
            <a:ext cx="2819400" cy="2336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31E7E0-53D0-9643-9F06-1FF76DB5B2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527450"/>
            <a:ext cx="2819400" cy="23368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00656B7-359E-9849-9782-BA6DF5777999}"/>
              </a:ext>
            </a:extLst>
          </p:cNvPr>
          <p:cNvCxnSpPr/>
          <p:nvPr/>
        </p:nvCxnSpPr>
        <p:spPr>
          <a:xfrm flipH="1">
            <a:off x="2243466" y="3695850"/>
            <a:ext cx="363071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AB2300D-F1D6-4C45-A684-B77966FAE340}"/>
              </a:ext>
            </a:extLst>
          </p:cNvPr>
          <p:cNvCxnSpPr>
            <a:cxnSpLocks/>
          </p:cNvCxnSpPr>
          <p:nvPr/>
        </p:nvCxnSpPr>
        <p:spPr>
          <a:xfrm flipV="1">
            <a:off x="8404413" y="2917851"/>
            <a:ext cx="510987" cy="128016"/>
          </a:xfrm>
          <a:prstGeom prst="straightConnector1">
            <a:avLst/>
          </a:prstGeom>
          <a:ln w="635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A6F6E1A-D439-C647-A4F5-F3ADB81F7505}"/>
              </a:ext>
            </a:extLst>
          </p:cNvPr>
          <p:cNvCxnSpPr>
            <a:cxnSpLocks/>
          </p:cNvCxnSpPr>
          <p:nvPr/>
        </p:nvCxnSpPr>
        <p:spPr>
          <a:xfrm>
            <a:off x="8495853" y="4390035"/>
            <a:ext cx="419547" cy="128775"/>
          </a:xfrm>
          <a:prstGeom prst="straightConnector1">
            <a:avLst/>
          </a:prstGeom>
          <a:ln w="635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61278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28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But how are trajectories oriented??? 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E2DA6C2-261A-8F49-98AB-BEDD3DD02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949060" cy="5862705"/>
          </a:xfrm>
        </p:spPr>
        <p:txBody>
          <a:bodyPr>
            <a:normAutofit/>
          </a:bodyPr>
          <a:lstStyle/>
          <a:p>
            <a:r>
              <a:rPr lang="en-GB" dirty="0"/>
              <a:t>A trajectory is not a </a:t>
            </a:r>
            <a:r>
              <a:rPr lang="en-GB" b="1" u="sng" dirty="0"/>
              <a:t>vector</a:t>
            </a:r>
            <a:r>
              <a:rPr lang="en-GB" dirty="0"/>
              <a:t>: a trajectory is not </a:t>
            </a:r>
            <a:r>
              <a:rPr lang="en-GB" b="1" u="sng" dirty="0"/>
              <a:t>oriented</a:t>
            </a:r>
            <a:r>
              <a:rPr lang="en-GB" dirty="0"/>
              <a:t>!</a:t>
            </a:r>
          </a:p>
          <a:p>
            <a:r>
              <a:rPr lang="en-GB" dirty="0"/>
              <a:t>This is crucial when estimating pseudotime.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B42F1946-11B6-C740-8817-F2BACA071A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444" y="6517938"/>
            <a:ext cx="4288156" cy="314642"/>
          </a:xfrm>
        </p:spPr>
        <p:txBody>
          <a:bodyPr>
            <a:normAutofit/>
          </a:bodyPr>
          <a:lstStyle/>
          <a:p>
            <a:r>
              <a:rPr lang="en-US" dirty="0"/>
              <a:t>Street et al., 2018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85A53C-6AAC-6E4F-BE16-123D6243ED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2394" y="2527450"/>
            <a:ext cx="2819400" cy="2336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31E7E0-53D0-9643-9F06-1FF76DB5B2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527450"/>
            <a:ext cx="2819400" cy="23368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00656B7-359E-9849-9782-BA6DF5777999}"/>
              </a:ext>
            </a:extLst>
          </p:cNvPr>
          <p:cNvCxnSpPr/>
          <p:nvPr/>
        </p:nvCxnSpPr>
        <p:spPr>
          <a:xfrm flipH="1">
            <a:off x="2243466" y="3695850"/>
            <a:ext cx="363071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AB2300D-F1D6-4C45-A684-B77966FAE340}"/>
              </a:ext>
            </a:extLst>
          </p:cNvPr>
          <p:cNvCxnSpPr>
            <a:cxnSpLocks/>
          </p:cNvCxnSpPr>
          <p:nvPr/>
        </p:nvCxnSpPr>
        <p:spPr>
          <a:xfrm flipV="1">
            <a:off x="8404413" y="2917851"/>
            <a:ext cx="510987" cy="128016"/>
          </a:xfrm>
          <a:prstGeom prst="straightConnector1">
            <a:avLst/>
          </a:prstGeom>
          <a:ln w="635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A6F6E1A-D439-C647-A4F5-F3ADB81F7505}"/>
              </a:ext>
            </a:extLst>
          </p:cNvPr>
          <p:cNvCxnSpPr>
            <a:cxnSpLocks/>
          </p:cNvCxnSpPr>
          <p:nvPr/>
        </p:nvCxnSpPr>
        <p:spPr>
          <a:xfrm>
            <a:off x="8495853" y="4390035"/>
            <a:ext cx="419547" cy="128775"/>
          </a:xfrm>
          <a:prstGeom prst="straightConnector1">
            <a:avLst/>
          </a:prstGeom>
          <a:ln w="635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765385A3-8FB4-6342-A1DD-D803B1CFF521}"/>
              </a:ext>
            </a:extLst>
          </p:cNvPr>
          <p:cNvSpPr/>
          <p:nvPr/>
        </p:nvSpPr>
        <p:spPr>
          <a:xfrm>
            <a:off x="4496428" y="5099866"/>
            <a:ext cx="162046" cy="1620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526423A-A25D-9844-896E-FE279E10D4A0}"/>
              </a:ext>
            </a:extLst>
          </p:cNvPr>
          <p:cNvSpPr/>
          <p:nvPr/>
        </p:nvSpPr>
        <p:spPr>
          <a:xfrm>
            <a:off x="4496428" y="5419535"/>
            <a:ext cx="162046" cy="16204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98241BF-A705-7146-B1EF-AF63C7078D59}"/>
              </a:ext>
            </a:extLst>
          </p:cNvPr>
          <p:cNvSpPr/>
          <p:nvPr/>
        </p:nvSpPr>
        <p:spPr>
          <a:xfrm>
            <a:off x="4496428" y="5746638"/>
            <a:ext cx="162046" cy="162046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131E20A-AC1D-F142-B239-9AC05D30FFDF}"/>
              </a:ext>
            </a:extLst>
          </p:cNvPr>
          <p:cNvSpPr/>
          <p:nvPr/>
        </p:nvSpPr>
        <p:spPr>
          <a:xfrm>
            <a:off x="4496428" y="6044004"/>
            <a:ext cx="162046" cy="16204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83BEDC6-1A0C-704A-92F8-4C5E155033D4}"/>
              </a:ext>
            </a:extLst>
          </p:cNvPr>
          <p:cNvSpPr/>
          <p:nvPr/>
        </p:nvSpPr>
        <p:spPr>
          <a:xfrm>
            <a:off x="4496428" y="6393409"/>
            <a:ext cx="162046" cy="162046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9F6267-DDC7-EE4A-9B96-09301B5B18FA}"/>
              </a:ext>
            </a:extLst>
          </p:cNvPr>
          <p:cNvSpPr txBox="1"/>
          <p:nvPr/>
        </p:nvSpPr>
        <p:spPr>
          <a:xfrm>
            <a:off x="4835764" y="4965204"/>
            <a:ext cx="2511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Hematopoietic stem cell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4C38465-6831-BA4F-B6FB-C15FFC0A67E3}"/>
              </a:ext>
            </a:extLst>
          </p:cNvPr>
          <p:cNvSpPr txBox="1"/>
          <p:nvPr/>
        </p:nvSpPr>
        <p:spPr>
          <a:xfrm>
            <a:off x="4835764" y="5314609"/>
            <a:ext cx="1988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Lymphoid stem cell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F10711-AC1E-3546-8ECE-86694E712ED0}"/>
              </a:ext>
            </a:extLst>
          </p:cNvPr>
          <p:cNvSpPr txBox="1"/>
          <p:nvPr/>
        </p:nvSpPr>
        <p:spPr>
          <a:xfrm>
            <a:off x="4835764" y="5656580"/>
            <a:ext cx="3057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Committed lymphoid stem cell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D2CA27A-5F3F-E64A-A211-E236E4561884}"/>
              </a:ext>
            </a:extLst>
          </p:cNvPr>
          <p:cNvSpPr txBox="1"/>
          <p:nvPr/>
        </p:nvSpPr>
        <p:spPr>
          <a:xfrm>
            <a:off x="4835764" y="5924209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 cell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BBAB1D-6EC8-1640-B668-14857964440F}"/>
              </a:ext>
            </a:extLst>
          </p:cNvPr>
          <p:cNvSpPr txBox="1"/>
          <p:nvPr/>
        </p:nvSpPr>
        <p:spPr>
          <a:xfrm>
            <a:off x="4835764" y="6266180"/>
            <a:ext cx="6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 cell</a:t>
            </a:r>
          </a:p>
        </p:txBody>
      </p:sp>
    </p:spTree>
    <p:extLst>
      <p:ext uri="{BB962C8B-B14F-4D97-AF65-F5344CB8AC3E}">
        <p14:creationId xmlns:p14="http://schemas.microsoft.com/office/powerpoint/2010/main" val="32487611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29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RNA velocity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E2DA6C2-261A-8F49-98AB-BEDD3DD02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59" y="873761"/>
            <a:ext cx="9119789" cy="5862705"/>
          </a:xfrm>
        </p:spPr>
        <p:txBody>
          <a:bodyPr>
            <a:normAutofit/>
          </a:bodyPr>
          <a:lstStyle/>
          <a:p>
            <a:pPr marL="457200" lvl="0" indent="-342900">
              <a:spcAft>
                <a:spcPts val="0"/>
              </a:spcAft>
              <a:buSzPts val="1800"/>
              <a:buFontTx/>
              <a:buChar char="-"/>
            </a:pPr>
            <a:r>
              <a:rPr lang="en-GB" dirty="0">
                <a:solidFill>
                  <a:srgbClr val="222222"/>
                </a:solidFill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rPr>
              <a:t>Single-cell RNA-seq reads can be mapped onto exons or introns.</a:t>
            </a:r>
          </a:p>
          <a:p>
            <a:pPr marL="457200" lvl="0" indent="-342900">
              <a:spcAft>
                <a:spcPts val="0"/>
              </a:spcAft>
              <a:buSzPts val="1800"/>
              <a:buFontTx/>
              <a:buChar char="-"/>
            </a:pPr>
            <a:endParaRPr lang="en-GB" dirty="0">
              <a:solidFill>
                <a:srgbClr val="222222"/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B42F1946-11B6-C740-8817-F2BACA071A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444" y="6517938"/>
            <a:ext cx="4288156" cy="314642"/>
          </a:xfrm>
        </p:spPr>
        <p:txBody>
          <a:bodyPr>
            <a:normAutofit/>
          </a:bodyPr>
          <a:lstStyle/>
          <a:p>
            <a:r>
              <a:rPr lang="en-US" dirty="0"/>
              <a:t>La </a:t>
            </a:r>
            <a:r>
              <a:rPr lang="en-US" dirty="0" err="1"/>
              <a:t>Manno</a:t>
            </a:r>
            <a:r>
              <a:rPr lang="en-US" dirty="0"/>
              <a:t> et al., 2018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C0B0F0-382D-2C4D-AC83-1D725B0F3B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800" y="1824741"/>
            <a:ext cx="6604000" cy="454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254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3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What is pseudotime?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8AA6B6-3A86-3747-B71C-306A533B99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342900">
              <a:spcAft>
                <a:spcPts val="0"/>
              </a:spcAft>
              <a:buSzPts val="1800"/>
              <a:buFontTx/>
              <a:buChar char="-"/>
            </a:pPr>
            <a:r>
              <a:rPr lang="en-GB" dirty="0">
                <a:solidFill>
                  <a:srgbClr val="2C3E50"/>
                </a:solidFill>
                <a:highlight>
                  <a:srgbClr val="FFFFFF"/>
                </a:highlight>
              </a:rPr>
              <a:t>Pseudotime is an abstract unit of progress: it's simply the distance between a cell and the start of the trajectory, measured along the shortest path</a:t>
            </a:r>
          </a:p>
          <a:p>
            <a:pPr marL="114300" lvl="0" indent="0">
              <a:spcAft>
                <a:spcPts val="0"/>
              </a:spcAft>
              <a:buSzPts val="1800"/>
            </a:pPr>
            <a:endParaRPr lang="en-GB" dirty="0">
              <a:solidFill>
                <a:srgbClr val="2C3E50"/>
              </a:solidFill>
              <a:highlight>
                <a:srgbClr val="FFFFFF"/>
              </a:highlight>
            </a:endParaRPr>
          </a:p>
          <a:p>
            <a:pPr marL="457200" lvl="0" indent="-342900">
              <a:spcAft>
                <a:spcPts val="0"/>
              </a:spcAft>
              <a:buSzPts val="1800"/>
              <a:buFontTx/>
              <a:buChar char="-"/>
            </a:pPr>
            <a:r>
              <a:rPr lang="en-GB" b="1" dirty="0">
                <a:solidFill>
                  <a:srgbClr val="C00000"/>
                </a:solidFill>
                <a:highlight>
                  <a:srgbClr val="FFFFFF"/>
                </a:highlight>
              </a:rPr>
              <a:t>Pseudotime is a measure of how much progress an individual cell has made through a process (such as cell differentiation).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6450DD-13E9-0045-BCAF-014977C2FE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443" y="6517938"/>
            <a:ext cx="7263585" cy="365124"/>
          </a:xfrm>
        </p:spPr>
        <p:txBody>
          <a:bodyPr>
            <a:normAutofit/>
          </a:bodyPr>
          <a:lstStyle/>
          <a:p>
            <a:r>
              <a:rPr lang="en-US" dirty="0"/>
              <a:t>http://</a:t>
            </a:r>
            <a:r>
              <a:rPr lang="en-US" dirty="0" err="1"/>
              <a:t>cole-trapnell-lab.github.io</a:t>
            </a:r>
            <a:r>
              <a:rPr lang="en-US" dirty="0"/>
              <a:t>/monocle-release/docs/#constructing-single-cell-trajectories</a:t>
            </a:r>
          </a:p>
        </p:txBody>
      </p:sp>
    </p:spTree>
    <p:extLst>
      <p:ext uri="{BB962C8B-B14F-4D97-AF65-F5344CB8AC3E}">
        <p14:creationId xmlns:p14="http://schemas.microsoft.com/office/powerpoint/2010/main" val="16715439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30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RNA velocity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B42F1946-11B6-C740-8817-F2BACA071A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444" y="6517938"/>
            <a:ext cx="4288156" cy="314642"/>
          </a:xfrm>
        </p:spPr>
        <p:txBody>
          <a:bodyPr>
            <a:normAutofit/>
          </a:bodyPr>
          <a:lstStyle/>
          <a:p>
            <a:r>
              <a:rPr lang="en-US" dirty="0"/>
              <a:t>La </a:t>
            </a:r>
            <a:r>
              <a:rPr lang="en-US" dirty="0" err="1"/>
              <a:t>Manno</a:t>
            </a:r>
            <a:r>
              <a:rPr lang="en-US" dirty="0"/>
              <a:t> et al., 2018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51D8DA-9EFB-F94D-9652-6D1F8C5EF4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5964" y="1301566"/>
            <a:ext cx="2697984" cy="47885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94B04A0-D096-8746-8116-DF8A1E1947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8457" y="1301566"/>
            <a:ext cx="2790285" cy="4788568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57B5626C-C09D-B743-8C76-E28138711C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994" y="1301566"/>
            <a:ext cx="2315029" cy="468267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BAAB177B-9711-5F44-B9CF-DE27EF1CB4B2}"/>
              </a:ext>
            </a:extLst>
          </p:cNvPr>
          <p:cNvSpPr txBox="1"/>
          <p:nvPr/>
        </p:nvSpPr>
        <p:spPr>
          <a:xfrm>
            <a:off x="9481170" y="3181237"/>
            <a:ext cx="23742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u residual</a:t>
            </a:r>
            <a:r>
              <a:rPr lang="en-US" b="1" dirty="0"/>
              <a:t> </a:t>
            </a:r>
            <a:r>
              <a:rPr lang="en-US" dirty="0"/>
              <a:t>represents whether the cell is far from an equilibrium state of expression</a:t>
            </a:r>
          </a:p>
        </p:txBody>
      </p:sp>
    </p:spTree>
    <p:extLst>
      <p:ext uri="{BB962C8B-B14F-4D97-AF65-F5344CB8AC3E}">
        <p14:creationId xmlns:p14="http://schemas.microsoft.com/office/powerpoint/2010/main" val="2062340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31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RNA velocity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C44EAB4-1064-2144-BF6D-192DBF44C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Generalizing this to all the detected (variable) genes, one can infer the future ”position” of each cell. 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4EE0B70F-64B6-0243-B6E6-08DDC2359F8F}"/>
              </a:ext>
            </a:extLst>
          </p:cNvPr>
          <p:cNvGrpSpPr/>
          <p:nvPr/>
        </p:nvGrpSpPr>
        <p:grpSpPr>
          <a:xfrm>
            <a:off x="1072773" y="1465101"/>
            <a:ext cx="6715044" cy="5227230"/>
            <a:chOff x="2729664" y="1203158"/>
            <a:chExt cx="7023936" cy="546768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FC55A5D-3369-5946-A4D7-D316D3E42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29664" y="1417082"/>
              <a:ext cx="6732671" cy="5253759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F2B4FF0-832C-924D-AA68-04923B88F709}"/>
                </a:ext>
              </a:extLst>
            </p:cNvPr>
            <p:cNvSpPr/>
            <p:nvPr/>
          </p:nvSpPr>
          <p:spPr>
            <a:xfrm>
              <a:off x="2729664" y="1203158"/>
              <a:ext cx="623136" cy="609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839357C-233D-D045-ADC2-5DFA25AACA45}"/>
                </a:ext>
              </a:extLst>
            </p:cNvPr>
            <p:cNvSpPr/>
            <p:nvPr/>
          </p:nvSpPr>
          <p:spPr>
            <a:xfrm>
              <a:off x="9130464" y="1283369"/>
              <a:ext cx="623136" cy="609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B42F1946-11B6-C740-8817-F2BACA071A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La </a:t>
            </a:r>
            <a:r>
              <a:rPr lang="en-US" dirty="0" err="1"/>
              <a:t>Manno</a:t>
            </a:r>
            <a:r>
              <a:rPr lang="en-US" dirty="0"/>
              <a:t> et al., 2018</a:t>
            </a:r>
          </a:p>
        </p:txBody>
      </p:sp>
    </p:spTree>
    <p:extLst>
      <p:ext uri="{BB962C8B-B14F-4D97-AF65-F5344CB8AC3E}">
        <p14:creationId xmlns:p14="http://schemas.microsoft.com/office/powerpoint/2010/main" val="29863086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32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RNA velocity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C44EAB4-1064-2144-BF6D-192DBF44C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Generalizing this to all the detected (variable) genes, one can infer the future ”position” of each cell. 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B42F1946-11B6-C740-8817-F2BACA071A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La </a:t>
            </a:r>
            <a:r>
              <a:rPr lang="en-US" dirty="0" err="1"/>
              <a:t>Manno</a:t>
            </a:r>
            <a:r>
              <a:rPr lang="en-US" dirty="0"/>
              <a:t> et al., 2018</a:t>
            </a:r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00E6D9B7-5FFC-A842-BBF0-25A82CA75585}"/>
              </a:ext>
            </a:extLst>
          </p:cNvPr>
          <p:cNvSpPr txBox="1">
            <a:spLocks/>
          </p:cNvSpPr>
          <p:nvPr/>
        </p:nvSpPr>
        <p:spPr>
          <a:xfrm>
            <a:off x="7620000" y="1675867"/>
            <a:ext cx="4419599" cy="4715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CAREFUL!!! </a:t>
            </a:r>
          </a:p>
          <a:p>
            <a:pPr marL="15875" indent="-15875"/>
            <a:r>
              <a:rPr lang="en-US" b="1" dirty="0"/>
              <a:t>This model relies on an </a:t>
            </a:r>
            <a:r>
              <a:rPr lang="en-US" b="1" u="sng" dirty="0"/>
              <a:t>important assumption</a:t>
            </a:r>
            <a:r>
              <a:rPr lang="en-US" b="1" dirty="0"/>
              <a:t>: </a:t>
            </a:r>
          </a:p>
          <a:p>
            <a:pPr marL="15875" indent="-15875"/>
            <a:r>
              <a:rPr lang="en-US" b="1" dirty="0"/>
              <a:t>that transcription is steady-state.</a:t>
            </a:r>
          </a:p>
          <a:p>
            <a:pPr marL="15875" indent="-15875"/>
            <a:endParaRPr lang="en-US" b="1" dirty="0"/>
          </a:p>
          <a:p>
            <a:pPr marL="15875" indent="-15875"/>
            <a:r>
              <a:rPr lang="en-US" b="1" dirty="0">
                <a:solidFill>
                  <a:srgbClr val="C00000"/>
                </a:solidFill>
              </a:rPr>
              <a:t>This is rarely true, even less true for differentiating cells!!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ACF97F-1857-7C47-8744-B40C441E88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356" y="2113213"/>
            <a:ext cx="6134100" cy="359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2320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33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RNA velocity generalized to non-steady-state </a:t>
            </a:r>
            <a:r>
              <a:rPr lang="en-US">
                <a:solidFill>
                  <a:srgbClr val="C00000"/>
                </a:solidFill>
              </a:rPr>
              <a:t>cell populations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B42F1946-11B6-C740-8817-F2BACA071A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Bergen et al., 2020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761310-30DE-7E45-A2EF-C1402702E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A9D532-FEE9-CC4C-A437-82D4B41596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2913" y="2069432"/>
            <a:ext cx="7028687" cy="231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5873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93630-FB24-484A-86A1-E70184F1F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Using RNA velocity to infer directionality of the trajectory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9FCC7D3-20BA-9A45-858E-664D2D750B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4F3C8C5-B543-5141-B1D0-DBCEA590AB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89F0B13F-DC9F-464F-929D-C46C5E9F89EE}"/>
              </a:ext>
            </a:extLst>
          </p:cNvPr>
          <p:cNvGrpSpPr/>
          <p:nvPr/>
        </p:nvGrpSpPr>
        <p:grpSpPr>
          <a:xfrm>
            <a:off x="479336" y="1458899"/>
            <a:ext cx="5237579" cy="3214061"/>
            <a:chOff x="145304" y="1700475"/>
            <a:chExt cx="5950696" cy="3651668"/>
          </a:xfrm>
        </p:grpSpPr>
        <p:pic>
          <p:nvPicPr>
            <p:cNvPr id="128" name="Picture 127">
              <a:extLst>
                <a:ext uri="{FF2B5EF4-FFF2-40B4-BE49-F238E27FC236}">
                  <a16:creationId xmlns:a16="http://schemas.microsoft.com/office/drawing/2014/main" id="{7538B864-140B-F44A-870A-0DB82CAE55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5304" y="1700475"/>
              <a:ext cx="5950696" cy="3651668"/>
            </a:xfrm>
            <a:prstGeom prst="rect">
              <a:avLst/>
            </a:prstGeom>
          </p:spPr>
        </p:pic>
        <p:sp>
          <p:nvSpPr>
            <p:cNvPr id="129" name="Freeform 128">
              <a:extLst>
                <a:ext uri="{FF2B5EF4-FFF2-40B4-BE49-F238E27FC236}">
                  <a16:creationId xmlns:a16="http://schemas.microsoft.com/office/drawing/2014/main" id="{DDA19D1E-D4BF-6B4B-8DDD-CCB261297ABE}"/>
                </a:ext>
              </a:extLst>
            </p:cNvPr>
            <p:cNvSpPr/>
            <p:nvPr/>
          </p:nvSpPr>
          <p:spPr>
            <a:xfrm>
              <a:off x="842873" y="2319956"/>
              <a:ext cx="4688006" cy="2482139"/>
            </a:xfrm>
            <a:custGeom>
              <a:avLst/>
              <a:gdLst>
                <a:gd name="connsiteX0" fmla="*/ 0 w 4688006"/>
                <a:gd name="connsiteY0" fmla="*/ 0 h 2482139"/>
                <a:gd name="connsiteX1" fmla="*/ 197893 w 4688006"/>
                <a:gd name="connsiteY1" fmla="*/ 784747 h 2482139"/>
                <a:gd name="connsiteX2" fmla="*/ 777923 w 4688006"/>
                <a:gd name="connsiteY2" fmla="*/ 1767385 h 2482139"/>
                <a:gd name="connsiteX3" fmla="*/ 2750024 w 4688006"/>
                <a:gd name="connsiteY3" fmla="*/ 2429302 h 2482139"/>
                <a:gd name="connsiteX4" fmla="*/ 4688006 w 4688006"/>
                <a:gd name="connsiteY4" fmla="*/ 341194 h 2482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8006" h="2482139">
                  <a:moveTo>
                    <a:pt x="0" y="0"/>
                  </a:moveTo>
                  <a:cubicBezTo>
                    <a:pt x="34119" y="245091"/>
                    <a:pt x="68239" y="490183"/>
                    <a:pt x="197893" y="784747"/>
                  </a:cubicBezTo>
                  <a:cubicBezTo>
                    <a:pt x="327547" y="1079311"/>
                    <a:pt x="352568" y="1493293"/>
                    <a:pt x="777923" y="1767385"/>
                  </a:cubicBezTo>
                  <a:cubicBezTo>
                    <a:pt x="1203278" y="2041477"/>
                    <a:pt x="2098343" y="2667001"/>
                    <a:pt x="2750024" y="2429302"/>
                  </a:cubicBezTo>
                  <a:cubicBezTo>
                    <a:pt x="3401705" y="2191603"/>
                    <a:pt x="4443484" y="785884"/>
                    <a:pt x="4688006" y="341194"/>
                  </a:cubicBezTo>
                </a:path>
              </a:pathLst>
            </a:custGeom>
            <a:noFill/>
            <a:ln w="4762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02F9DF75-4158-A94A-AF84-9D569CF01736}"/>
              </a:ext>
            </a:extLst>
          </p:cNvPr>
          <p:cNvGrpSpPr/>
          <p:nvPr/>
        </p:nvGrpSpPr>
        <p:grpSpPr>
          <a:xfrm>
            <a:off x="6452397" y="1458899"/>
            <a:ext cx="5237579" cy="3214061"/>
            <a:chOff x="6008222" y="1700475"/>
            <a:chExt cx="5950696" cy="3651668"/>
          </a:xfrm>
        </p:grpSpPr>
        <p:pic>
          <p:nvPicPr>
            <p:cNvPr id="131" name="Picture 130">
              <a:extLst>
                <a:ext uri="{FF2B5EF4-FFF2-40B4-BE49-F238E27FC236}">
                  <a16:creationId xmlns:a16="http://schemas.microsoft.com/office/drawing/2014/main" id="{B3C3BFCD-0AF0-E943-B2B2-BE6049C939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08222" y="1700475"/>
              <a:ext cx="5950696" cy="3651668"/>
            </a:xfrm>
            <a:prstGeom prst="rect">
              <a:avLst/>
            </a:prstGeom>
          </p:spPr>
        </p:pic>
        <p:cxnSp>
          <p:nvCxnSpPr>
            <p:cNvPr id="132" name="Straight Arrow Connector 131">
              <a:extLst>
                <a:ext uri="{FF2B5EF4-FFF2-40B4-BE49-F238E27FC236}">
                  <a16:creationId xmlns:a16="http://schemas.microsoft.com/office/drawing/2014/main" id="{FAFD407A-73CF-0740-999B-B0563A144530}"/>
                </a:ext>
              </a:extLst>
            </p:cNvPr>
            <p:cNvCxnSpPr/>
            <p:nvPr/>
          </p:nvCxnSpPr>
          <p:spPr>
            <a:xfrm>
              <a:off x="6837476" y="2209800"/>
              <a:ext cx="95250" cy="44450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C6AF71A6-87B5-DE49-B68D-A12042B8D54E}"/>
                </a:ext>
              </a:extLst>
            </p:cNvPr>
            <p:cNvCxnSpPr/>
            <p:nvPr/>
          </p:nvCxnSpPr>
          <p:spPr>
            <a:xfrm>
              <a:off x="6812076" y="2381250"/>
              <a:ext cx="95250" cy="44450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Arrow Connector 133">
              <a:extLst>
                <a:ext uri="{FF2B5EF4-FFF2-40B4-BE49-F238E27FC236}">
                  <a16:creationId xmlns:a16="http://schemas.microsoft.com/office/drawing/2014/main" id="{466695AA-C221-524F-A1B4-FF0D93FC1A0F}"/>
                </a:ext>
              </a:extLst>
            </p:cNvPr>
            <p:cNvCxnSpPr>
              <a:cxnSpLocks/>
            </p:cNvCxnSpPr>
            <p:nvPr/>
          </p:nvCxnSpPr>
          <p:spPr>
            <a:xfrm>
              <a:off x="6977176" y="2768600"/>
              <a:ext cx="61835" cy="29597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67193F6F-8993-3C48-ABC0-D04E8B2F23CD}"/>
                </a:ext>
              </a:extLst>
            </p:cNvPr>
            <p:cNvCxnSpPr/>
            <p:nvPr/>
          </p:nvCxnSpPr>
          <p:spPr>
            <a:xfrm>
              <a:off x="6837476" y="3149600"/>
              <a:ext cx="95250" cy="44450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0A972A2D-6541-9D43-B7CE-25018DAFE60A}"/>
                </a:ext>
              </a:extLst>
            </p:cNvPr>
            <p:cNvCxnSpPr>
              <a:cxnSpLocks/>
            </p:cNvCxnSpPr>
            <p:nvPr/>
          </p:nvCxnSpPr>
          <p:spPr>
            <a:xfrm>
              <a:off x="7110526" y="3346450"/>
              <a:ext cx="215900" cy="33655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Arrow Connector 136">
              <a:extLst>
                <a:ext uri="{FF2B5EF4-FFF2-40B4-BE49-F238E27FC236}">
                  <a16:creationId xmlns:a16="http://schemas.microsoft.com/office/drawing/2014/main" id="{85975B30-82C1-0741-A53F-816E91A2096B}"/>
                </a:ext>
              </a:extLst>
            </p:cNvPr>
            <p:cNvCxnSpPr>
              <a:cxnSpLocks/>
            </p:cNvCxnSpPr>
            <p:nvPr/>
          </p:nvCxnSpPr>
          <p:spPr>
            <a:xfrm>
              <a:off x="7104176" y="3486150"/>
              <a:ext cx="114300" cy="30359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623CDF92-FDAC-6448-AB90-A64EF3A70391}"/>
                </a:ext>
              </a:extLst>
            </p:cNvPr>
            <p:cNvCxnSpPr>
              <a:cxnSpLocks/>
            </p:cNvCxnSpPr>
            <p:nvPr/>
          </p:nvCxnSpPr>
          <p:spPr>
            <a:xfrm>
              <a:off x="7243876" y="2863850"/>
              <a:ext cx="304800" cy="10795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Arrow Connector 138">
              <a:extLst>
                <a:ext uri="{FF2B5EF4-FFF2-40B4-BE49-F238E27FC236}">
                  <a16:creationId xmlns:a16="http://schemas.microsoft.com/office/drawing/2014/main" id="{347ED573-20F2-2E4E-A93E-DD09B8245B5A}"/>
                </a:ext>
              </a:extLst>
            </p:cNvPr>
            <p:cNvCxnSpPr>
              <a:cxnSpLocks/>
            </p:cNvCxnSpPr>
            <p:nvPr/>
          </p:nvCxnSpPr>
          <p:spPr>
            <a:xfrm>
              <a:off x="6704126" y="2895600"/>
              <a:ext cx="85725" cy="26802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Arrow Connector 139">
              <a:extLst>
                <a:ext uri="{FF2B5EF4-FFF2-40B4-BE49-F238E27FC236}">
                  <a16:creationId xmlns:a16="http://schemas.microsoft.com/office/drawing/2014/main" id="{3E47B6D7-7137-AD40-8238-F99969B94FC4}"/>
                </a:ext>
              </a:extLst>
            </p:cNvPr>
            <p:cNvCxnSpPr>
              <a:cxnSpLocks/>
            </p:cNvCxnSpPr>
            <p:nvPr/>
          </p:nvCxnSpPr>
          <p:spPr>
            <a:xfrm>
              <a:off x="6615226" y="2254250"/>
              <a:ext cx="85725" cy="26802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01B804E5-B6BE-1C4E-8834-362695F114F2}"/>
                </a:ext>
              </a:extLst>
            </p:cNvPr>
            <p:cNvCxnSpPr>
              <a:cxnSpLocks/>
            </p:cNvCxnSpPr>
            <p:nvPr/>
          </p:nvCxnSpPr>
          <p:spPr>
            <a:xfrm>
              <a:off x="7250226" y="3975100"/>
              <a:ext cx="298450" cy="32738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Arrow Connector 141">
              <a:extLst>
                <a:ext uri="{FF2B5EF4-FFF2-40B4-BE49-F238E27FC236}">
                  <a16:creationId xmlns:a16="http://schemas.microsoft.com/office/drawing/2014/main" id="{D3AE9BD3-4E63-A64A-A32D-54EA5C0BB22F}"/>
                </a:ext>
              </a:extLst>
            </p:cNvPr>
            <p:cNvCxnSpPr>
              <a:cxnSpLocks/>
            </p:cNvCxnSpPr>
            <p:nvPr/>
          </p:nvCxnSpPr>
          <p:spPr>
            <a:xfrm>
              <a:off x="7326426" y="3740150"/>
              <a:ext cx="222250" cy="23495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Arrow Connector 142">
              <a:extLst>
                <a:ext uri="{FF2B5EF4-FFF2-40B4-BE49-F238E27FC236}">
                  <a16:creationId xmlns:a16="http://schemas.microsoft.com/office/drawing/2014/main" id="{0FE33F1E-5C4E-AE4D-8435-2C67D80D402A}"/>
                </a:ext>
              </a:extLst>
            </p:cNvPr>
            <p:cNvCxnSpPr>
              <a:cxnSpLocks/>
            </p:cNvCxnSpPr>
            <p:nvPr/>
          </p:nvCxnSpPr>
          <p:spPr>
            <a:xfrm>
              <a:off x="7586776" y="3968750"/>
              <a:ext cx="342900" cy="17004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Arrow Connector 143">
              <a:extLst>
                <a:ext uri="{FF2B5EF4-FFF2-40B4-BE49-F238E27FC236}">
                  <a16:creationId xmlns:a16="http://schemas.microsoft.com/office/drawing/2014/main" id="{A7FE8469-126F-BF4E-9306-6CB31F8A43E2}"/>
                </a:ext>
              </a:extLst>
            </p:cNvPr>
            <p:cNvCxnSpPr>
              <a:cxnSpLocks/>
            </p:cNvCxnSpPr>
            <p:nvPr/>
          </p:nvCxnSpPr>
          <p:spPr>
            <a:xfrm>
              <a:off x="7586776" y="4076700"/>
              <a:ext cx="342900" cy="27305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Arrow Connector 144">
              <a:extLst>
                <a:ext uri="{FF2B5EF4-FFF2-40B4-BE49-F238E27FC236}">
                  <a16:creationId xmlns:a16="http://schemas.microsoft.com/office/drawing/2014/main" id="{A7AE0C18-047C-5045-949F-01EBB34ED556}"/>
                </a:ext>
              </a:extLst>
            </p:cNvPr>
            <p:cNvCxnSpPr>
              <a:cxnSpLocks/>
            </p:cNvCxnSpPr>
            <p:nvPr/>
          </p:nvCxnSpPr>
          <p:spPr>
            <a:xfrm>
              <a:off x="7586776" y="4349750"/>
              <a:ext cx="342900" cy="23495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Arrow Connector 145">
              <a:extLst>
                <a:ext uri="{FF2B5EF4-FFF2-40B4-BE49-F238E27FC236}">
                  <a16:creationId xmlns:a16="http://schemas.microsoft.com/office/drawing/2014/main" id="{C0C4D092-4250-8A44-A9A4-DBCB356ACCF0}"/>
                </a:ext>
              </a:extLst>
            </p:cNvPr>
            <p:cNvCxnSpPr>
              <a:cxnSpLocks/>
            </p:cNvCxnSpPr>
            <p:nvPr/>
          </p:nvCxnSpPr>
          <p:spPr>
            <a:xfrm>
              <a:off x="7929676" y="4229100"/>
              <a:ext cx="342900" cy="17004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>
              <a:extLst>
                <a:ext uri="{FF2B5EF4-FFF2-40B4-BE49-F238E27FC236}">
                  <a16:creationId xmlns:a16="http://schemas.microsoft.com/office/drawing/2014/main" id="{ABB9DD2B-A9A3-8845-AEC6-B83116682075}"/>
                </a:ext>
              </a:extLst>
            </p:cNvPr>
            <p:cNvCxnSpPr>
              <a:cxnSpLocks/>
            </p:cNvCxnSpPr>
            <p:nvPr/>
          </p:nvCxnSpPr>
          <p:spPr>
            <a:xfrm>
              <a:off x="7936026" y="4521200"/>
              <a:ext cx="342900" cy="17004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Arrow Connector 147">
              <a:extLst>
                <a:ext uri="{FF2B5EF4-FFF2-40B4-BE49-F238E27FC236}">
                  <a16:creationId xmlns:a16="http://schemas.microsoft.com/office/drawing/2014/main" id="{A70219D9-62DE-8E4F-AF9C-99C114F231C3}"/>
                </a:ext>
              </a:extLst>
            </p:cNvPr>
            <p:cNvCxnSpPr>
              <a:cxnSpLocks/>
            </p:cNvCxnSpPr>
            <p:nvPr/>
          </p:nvCxnSpPr>
          <p:spPr>
            <a:xfrm>
              <a:off x="8407513" y="4821238"/>
              <a:ext cx="203994" cy="4656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Arrow Connector 148">
              <a:extLst>
                <a:ext uri="{FF2B5EF4-FFF2-40B4-BE49-F238E27FC236}">
                  <a16:creationId xmlns:a16="http://schemas.microsoft.com/office/drawing/2014/main" id="{B026D381-4706-BD41-AA7D-A0AC735937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64689" y="4726647"/>
              <a:ext cx="461168" cy="9459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>
              <a:extLst>
                <a:ext uri="{FF2B5EF4-FFF2-40B4-BE49-F238E27FC236}">
                  <a16:creationId xmlns:a16="http://schemas.microsoft.com/office/drawing/2014/main" id="{CF6A97BD-9961-1147-AA2F-0C3A24CEFB51}"/>
                </a:ext>
              </a:extLst>
            </p:cNvPr>
            <p:cNvCxnSpPr>
              <a:cxnSpLocks/>
            </p:cNvCxnSpPr>
            <p:nvPr/>
          </p:nvCxnSpPr>
          <p:spPr>
            <a:xfrm>
              <a:off x="8444026" y="4486275"/>
              <a:ext cx="342900" cy="17004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Arrow Connector 150">
              <a:extLst>
                <a:ext uri="{FF2B5EF4-FFF2-40B4-BE49-F238E27FC236}">
                  <a16:creationId xmlns:a16="http://schemas.microsoft.com/office/drawing/2014/main" id="{11184701-C9A8-FB49-B81B-11D7B8B731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64713" y="4912251"/>
              <a:ext cx="178257" cy="185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>
              <a:extLst>
                <a:ext uri="{FF2B5EF4-FFF2-40B4-BE49-F238E27FC236}">
                  <a16:creationId xmlns:a16="http://schemas.microsoft.com/office/drawing/2014/main" id="{3969E010-0E6B-4B45-9B10-AE5BA5ABF2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46096" y="4726647"/>
              <a:ext cx="401895" cy="19288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Arrow Connector 152">
              <a:extLst>
                <a:ext uri="{FF2B5EF4-FFF2-40B4-BE49-F238E27FC236}">
                  <a16:creationId xmlns:a16="http://schemas.microsoft.com/office/drawing/2014/main" id="{1C40A0BC-566D-4441-B190-81C613DB7E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39015" y="4571295"/>
              <a:ext cx="146987" cy="105346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Arrow Connector 153">
              <a:extLst>
                <a:ext uri="{FF2B5EF4-FFF2-40B4-BE49-F238E27FC236}">
                  <a16:creationId xmlns:a16="http://schemas.microsoft.com/office/drawing/2014/main" id="{96DC46C6-3263-DC4D-8A4F-904EE8702F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81815" y="4623968"/>
              <a:ext cx="195856" cy="6696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>
              <a:extLst>
                <a:ext uri="{FF2B5EF4-FFF2-40B4-BE49-F238E27FC236}">
                  <a16:creationId xmlns:a16="http://schemas.microsoft.com/office/drawing/2014/main" id="{8C7C8345-3714-B64E-B091-8002615161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77576" y="4229100"/>
              <a:ext cx="146987" cy="17788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155">
              <a:extLst>
                <a:ext uri="{FF2B5EF4-FFF2-40B4-BE49-F238E27FC236}">
                  <a16:creationId xmlns:a16="http://schemas.microsoft.com/office/drawing/2014/main" id="{57CDDFDC-8246-9241-AB01-F964F30A1A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967615" y="4406989"/>
              <a:ext cx="146987" cy="105346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Arrow Connector 156">
              <a:extLst>
                <a:ext uri="{FF2B5EF4-FFF2-40B4-BE49-F238E27FC236}">
                  <a16:creationId xmlns:a16="http://schemas.microsoft.com/office/drawing/2014/main" id="{92911BE2-0C51-4B43-BCBA-8A20A23169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67665" y="4085520"/>
              <a:ext cx="146987" cy="105346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Arrow Connector 157">
              <a:extLst>
                <a:ext uri="{FF2B5EF4-FFF2-40B4-BE49-F238E27FC236}">
                  <a16:creationId xmlns:a16="http://schemas.microsoft.com/office/drawing/2014/main" id="{42496B6F-CD0B-B244-83EE-EB1FA4513B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981903" y="4085520"/>
              <a:ext cx="195673" cy="19821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Arrow Connector 158">
              <a:extLst>
                <a:ext uri="{FF2B5EF4-FFF2-40B4-BE49-F238E27FC236}">
                  <a16:creationId xmlns:a16="http://schemas.microsoft.com/office/drawing/2014/main" id="{792D0E5D-7D73-5440-B132-78C51F86FE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81978" y="3514725"/>
              <a:ext cx="501267" cy="48326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Arrow Connector 159">
              <a:extLst>
                <a:ext uri="{FF2B5EF4-FFF2-40B4-BE49-F238E27FC236}">
                  <a16:creationId xmlns:a16="http://schemas.microsoft.com/office/drawing/2014/main" id="{0CDE1284-6C4C-9443-AB7E-358C1E2547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1960" y="3579018"/>
              <a:ext cx="501267" cy="48326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Arrow Connector 160">
              <a:extLst>
                <a:ext uri="{FF2B5EF4-FFF2-40B4-BE49-F238E27FC236}">
                  <a16:creationId xmlns:a16="http://schemas.microsoft.com/office/drawing/2014/main" id="{884C82C7-171A-C942-B6BA-044FD6BD188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425136" y="3495582"/>
              <a:ext cx="13968" cy="20951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Arrow Connector 161">
              <a:extLst>
                <a:ext uri="{FF2B5EF4-FFF2-40B4-BE49-F238E27FC236}">
                  <a16:creationId xmlns:a16="http://schemas.microsoft.com/office/drawing/2014/main" id="{11FB0AC1-CC57-4140-9AAE-0AF29AFA1E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89122" y="3157538"/>
              <a:ext cx="372680" cy="48041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Arrow Connector 162">
              <a:extLst>
                <a:ext uri="{FF2B5EF4-FFF2-40B4-BE49-F238E27FC236}">
                  <a16:creationId xmlns:a16="http://schemas.microsoft.com/office/drawing/2014/main" id="{DF925547-DF9C-3149-88CB-A2AD4F8185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38427" y="3064669"/>
              <a:ext cx="237699" cy="40004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Arrow Connector 163">
              <a:extLst>
                <a:ext uri="{FF2B5EF4-FFF2-40B4-BE49-F238E27FC236}">
                  <a16:creationId xmlns:a16="http://schemas.microsoft.com/office/drawing/2014/main" id="{817C53D0-0EAE-0146-9FBE-51385F1116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95590" y="3000375"/>
              <a:ext cx="237699" cy="40004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Arrow Connector 164">
              <a:extLst>
                <a:ext uri="{FF2B5EF4-FFF2-40B4-BE49-F238E27FC236}">
                  <a16:creationId xmlns:a16="http://schemas.microsoft.com/office/drawing/2014/main" id="{9AB1DE6E-C1E3-F149-921C-49356764AD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09852" y="2471738"/>
              <a:ext cx="237699" cy="40004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Arrow Connector 165">
              <a:extLst>
                <a:ext uri="{FF2B5EF4-FFF2-40B4-BE49-F238E27FC236}">
                  <a16:creationId xmlns:a16="http://schemas.microsoft.com/office/drawing/2014/main" id="{C6563255-BB37-224B-A1C8-0AE7A228B7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81290" y="2478882"/>
              <a:ext cx="237699" cy="40004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Arrow Connector 166">
              <a:extLst>
                <a:ext uri="{FF2B5EF4-FFF2-40B4-BE49-F238E27FC236}">
                  <a16:creationId xmlns:a16="http://schemas.microsoft.com/office/drawing/2014/main" id="{6BC5C801-4A86-FF43-BA94-42F1972D9D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93258" y="2432050"/>
              <a:ext cx="6824" cy="39370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Arrow Connector 167">
              <a:extLst>
                <a:ext uri="{FF2B5EF4-FFF2-40B4-BE49-F238E27FC236}">
                  <a16:creationId xmlns:a16="http://schemas.microsoft.com/office/drawing/2014/main" id="{DED52979-707F-3241-99DF-E94FC23695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64670" y="2024856"/>
              <a:ext cx="6824" cy="39370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Google Shape;113;p3">
            <a:extLst>
              <a:ext uri="{FF2B5EF4-FFF2-40B4-BE49-F238E27FC236}">
                <a16:creationId xmlns:a16="http://schemas.microsoft.com/office/drawing/2014/main" id="{F2D01A93-B0F5-E745-BC50-B4A7FA3CAF6C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34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</p:spTree>
    <p:extLst>
      <p:ext uri="{BB962C8B-B14F-4D97-AF65-F5344CB8AC3E}">
        <p14:creationId xmlns:p14="http://schemas.microsoft.com/office/powerpoint/2010/main" val="27692572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93630-FB24-484A-86A1-E70184F1F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Using RNA velocity to infer directionality of the trajectory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AECCF-435F-8A4B-954E-D0F96CE7C9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>
                <a:solidFill>
                  <a:srgbClr val="C00000"/>
                </a:solidFill>
              </a:rPr>
              <a:t>This RNA velocity implementation outputs a pseudotime value. However, it does not infer trajectories!! So it cannot capture a branching event, or cycles, </a:t>
            </a:r>
            <a:r>
              <a:rPr lang="en-US" b="1" dirty="0" err="1">
                <a:solidFill>
                  <a:srgbClr val="C00000"/>
                </a:solidFill>
              </a:rPr>
              <a:t>etc</a:t>
            </a:r>
            <a:r>
              <a:rPr lang="en-US" b="1" dirty="0">
                <a:solidFill>
                  <a:srgbClr val="C00000"/>
                </a:solidFill>
              </a:rPr>
              <a:t>….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91DA274-D8B6-3046-916C-F47F1A79F1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F168D7F6-59B9-F948-8F03-62FC2DF86337}"/>
              </a:ext>
            </a:extLst>
          </p:cNvPr>
          <p:cNvGrpSpPr/>
          <p:nvPr/>
        </p:nvGrpSpPr>
        <p:grpSpPr>
          <a:xfrm>
            <a:off x="479336" y="1458899"/>
            <a:ext cx="5237579" cy="3214061"/>
            <a:chOff x="145304" y="1700475"/>
            <a:chExt cx="5950696" cy="365166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6F1EB59-6D0F-8F46-B2E8-FF5CADC5FA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5304" y="1700475"/>
              <a:ext cx="5950696" cy="3651668"/>
            </a:xfrm>
            <a:prstGeom prst="rect">
              <a:avLst/>
            </a:prstGeom>
          </p:spPr>
        </p:pic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2719D7D2-D10E-7B46-976F-6FAE6E6AA372}"/>
                </a:ext>
              </a:extLst>
            </p:cNvPr>
            <p:cNvSpPr/>
            <p:nvPr/>
          </p:nvSpPr>
          <p:spPr>
            <a:xfrm>
              <a:off x="842873" y="2319956"/>
              <a:ext cx="4688006" cy="2482139"/>
            </a:xfrm>
            <a:custGeom>
              <a:avLst/>
              <a:gdLst>
                <a:gd name="connsiteX0" fmla="*/ 0 w 4688006"/>
                <a:gd name="connsiteY0" fmla="*/ 0 h 2482139"/>
                <a:gd name="connsiteX1" fmla="*/ 197893 w 4688006"/>
                <a:gd name="connsiteY1" fmla="*/ 784747 h 2482139"/>
                <a:gd name="connsiteX2" fmla="*/ 777923 w 4688006"/>
                <a:gd name="connsiteY2" fmla="*/ 1767385 h 2482139"/>
                <a:gd name="connsiteX3" fmla="*/ 2750024 w 4688006"/>
                <a:gd name="connsiteY3" fmla="*/ 2429302 h 2482139"/>
                <a:gd name="connsiteX4" fmla="*/ 4688006 w 4688006"/>
                <a:gd name="connsiteY4" fmla="*/ 341194 h 2482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8006" h="2482139">
                  <a:moveTo>
                    <a:pt x="0" y="0"/>
                  </a:moveTo>
                  <a:cubicBezTo>
                    <a:pt x="34119" y="245091"/>
                    <a:pt x="68239" y="490183"/>
                    <a:pt x="197893" y="784747"/>
                  </a:cubicBezTo>
                  <a:cubicBezTo>
                    <a:pt x="327547" y="1079311"/>
                    <a:pt x="352568" y="1493293"/>
                    <a:pt x="777923" y="1767385"/>
                  </a:cubicBezTo>
                  <a:cubicBezTo>
                    <a:pt x="1203278" y="2041477"/>
                    <a:pt x="2098343" y="2667001"/>
                    <a:pt x="2750024" y="2429302"/>
                  </a:cubicBezTo>
                  <a:cubicBezTo>
                    <a:pt x="3401705" y="2191603"/>
                    <a:pt x="4443484" y="785884"/>
                    <a:pt x="4688006" y="341194"/>
                  </a:cubicBezTo>
                </a:path>
              </a:pathLst>
            </a:custGeom>
            <a:noFill/>
            <a:ln w="4762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1C19B578-CFE2-EC4F-85A5-E58541C0E7D8}"/>
              </a:ext>
            </a:extLst>
          </p:cNvPr>
          <p:cNvGrpSpPr/>
          <p:nvPr/>
        </p:nvGrpSpPr>
        <p:grpSpPr>
          <a:xfrm>
            <a:off x="6452397" y="1458899"/>
            <a:ext cx="5237579" cy="3214061"/>
            <a:chOff x="6008222" y="1700475"/>
            <a:chExt cx="5950696" cy="3651668"/>
          </a:xfrm>
        </p:grpSpPr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45331344-0E5C-5244-800C-69DF52A7287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08222" y="1700475"/>
              <a:ext cx="5950696" cy="3651668"/>
            </a:xfrm>
            <a:prstGeom prst="rect">
              <a:avLst/>
            </a:prstGeom>
          </p:spPr>
        </p:pic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C38C4968-74F4-EC40-8DEC-E294B982D893}"/>
                </a:ext>
              </a:extLst>
            </p:cNvPr>
            <p:cNvCxnSpPr/>
            <p:nvPr/>
          </p:nvCxnSpPr>
          <p:spPr>
            <a:xfrm>
              <a:off x="6837476" y="2209800"/>
              <a:ext cx="95250" cy="44450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285B3345-78FA-5A49-B78B-95DF4AA69FC1}"/>
                </a:ext>
              </a:extLst>
            </p:cNvPr>
            <p:cNvCxnSpPr/>
            <p:nvPr/>
          </p:nvCxnSpPr>
          <p:spPr>
            <a:xfrm>
              <a:off x="6812076" y="2381250"/>
              <a:ext cx="95250" cy="44450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C0253332-EBD2-0F43-999D-85EAE4D31B46}"/>
                </a:ext>
              </a:extLst>
            </p:cNvPr>
            <p:cNvCxnSpPr>
              <a:cxnSpLocks/>
            </p:cNvCxnSpPr>
            <p:nvPr/>
          </p:nvCxnSpPr>
          <p:spPr>
            <a:xfrm>
              <a:off x="6977176" y="2768600"/>
              <a:ext cx="61835" cy="29597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9795BB5A-B98E-0041-8D1B-403B37D90BDB}"/>
                </a:ext>
              </a:extLst>
            </p:cNvPr>
            <p:cNvCxnSpPr/>
            <p:nvPr/>
          </p:nvCxnSpPr>
          <p:spPr>
            <a:xfrm>
              <a:off x="6837476" y="3149600"/>
              <a:ext cx="95250" cy="44450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D931A493-E83C-1441-AF28-7DD08FD85CDF}"/>
                </a:ext>
              </a:extLst>
            </p:cNvPr>
            <p:cNvCxnSpPr>
              <a:cxnSpLocks/>
            </p:cNvCxnSpPr>
            <p:nvPr/>
          </p:nvCxnSpPr>
          <p:spPr>
            <a:xfrm>
              <a:off x="7110526" y="3346450"/>
              <a:ext cx="215900" cy="33655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075B1C06-91F1-0940-B24B-966ED03CA8B9}"/>
                </a:ext>
              </a:extLst>
            </p:cNvPr>
            <p:cNvCxnSpPr>
              <a:cxnSpLocks/>
            </p:cNvCxnSpPr>
            <p:nvPr/>
          </p:nvCxnSpPr>
          <p:spPr>
            <a:xfrm>
              <a:off x="7104176" y="3486150"/>
              <a:ext cx="114300" cy="30359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6BEE466E-8320-F846-8FCA-F59CD756AC8B}"/>
                </a:ext>
              </a:extLst>
            </p:cNvPr>
            <p:cNvCxnSpPr>
              <a:cxnSpLocks/>
            </p:cNvCxnSpPr>
            <p:nvPr/>
          </p:nvCxnSpPr>
          <p:spPr>
            <a:xfrm>
              <a:off x="7243876" y="2863850"/>
              <a:ext cx="304800" cy="10795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F65F6EE9-DE8A-9146-B0BE-D55C3D595A45}"/>
                </a:ext>
              </a:extLst>
            </p:cNvPr>
            <p:cNvCxnSpPr>
              <a:cxnSpLocks/>
            </p:cNvCxnSpPr>
            <p:nvPr/>
          </p:nvCxnSpPr>
          <p:spPr>
            <a:xfrm>
              <a:off x="6704126" y="2895600"/>
              <a:ext cx="85725" cy="26802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08772C4B-B2E3-B54C-9826-258D0192A6BA}"/>
                </a:ext>
              </a:extLst>
            </p:cNvPr>
            <p:cNvCxnSpPr>
              <a:cxnSpLocks/>
            </p:cNvCxnSpPr>
            <p:nvPr/>
          </p:nvCxnSpPr>
          <p:spPr>
            <a:xfrm>
              <a:off x="6615226" y="2254250"/>
              <a:ext cx="85725" cy="26802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DBF47079-CC09-AF41-90B9-2EEEE0ED0425}"/>
                </a:ext>
              </a:extLst>
            </p:cNvPr>
            <p:cNvCxnSpPr>
              <a:cxnSpLocks/>
            </p:cNvCxnSpPr>
            <p:nvPr/>
          </p:nvCxnSpPr>
          <p:spPr>
            <a:xfrm>
              <a:off x="7250226" y="3975100"/>
              <a:ext cx="298450" cy="32738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8BA4E8AC-3112-404F-9CCC-ECCF9F465E0A}"/>
                </a:ext>
              </a:extLst>
            </p:cNvPr>
            <p:cNvCxnSpPr>
              <a:cxnSpLocks/>
            </p:cNvCxnSpPr>
            <p:nvPr/>
          </p:nvCxnSpPr>
          <p:spPr>
            <a:xfrm>
              <a:off x="7326426" y="3740150"/>
              <a:ext cx="222250" cy="23495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23674BCF-B1FA-DA4C-9F10-AD42F8799F3F}"/>
                </a:ext>
              </a:extLst>
            </p:cNvPr>
            <p:cNvCxnSpPr>
              <a:cxnSpLocks/>
            </p:cNvCxnSpPr>
            <p:nvPr/>
          </p:nvCxnSpPr>
          <p:spPr>
            <a:xfrm>
              <a:off x="7586776" y="3968750"/>
              <a:ext cx="342900" cy="17004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0243C71E-60E2-054A-8D30-255F65D3AAAC}"/>
                </a:ext>
              </a:extLst>
            </p:cNvPr>
            <p:cNvCxnSpPr>
              <a:cxnSpLocks/>
            </p:cNvCxnSpPr>
            <p:nvPr/>
          </p:nvCxnSpPr>
          <p:spPr>
            <a:xfrm>
              <a:off x="7586776" y="4076700"/>
              <a:ext cx="342900" cy="27305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13E04368-469C-734F-8FE8-A3569CF0D503}"/>
                </a:ext>
              </a:extLst>
            </p:cNvPr>
            <p:cNvCxnSpPr>
              <a:cxnSpLocks/>
            </p:cNvCxnSpPr>
            <p:nvPr/>
          </p:nvCxnSpPr>
          <p:spPr>
            <a:xfrm>
              <a:off x="7586776" y="4349750"/>
              <a:ext cx="342900" cy="23495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9EB502BC-AC48-E848-B052-C36E1ACDFDAD}"/>
                </a:ext>
              </a:extLst>
            </p:cNvPr>
            <p:cNvCxnSpPr>
              <a:cxnSpLocks/>
            </p:cNvCxnSpPr>
            <p:nvPr/>
          </p:nvCxnSpPr>
          <p:spPr>
            <a:xfrm>
              <a:off x="7929676" y="4229100"/>
              <a:ext cx="342900" cy="17004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E36C6D52-3B41-3A40-A6F5-EE44558B4491}"/>
                </a:ext>
              </a:extLst>
            </p:cNvPr>
            <p:cNvCxnSpPr>
              <a:cxnSpLocks/>
            </p:cNvCxnSpPr>
            <p:nvPr/>
          </p:nvCxnSpPr>
          <p:spPr>
            <a:xfrm>
              <a:off x="7936026" y="4521200"/>
              <a:ext cx="342900" cy="17004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1F1F3DB3-46FC-8B4E-8E87-8D3A0EE4EC02}"/>
                </a:ext>
              </a:extLst>
            </p:cNvPr>
            <p:cNvCxnSpPr>
              <a:cxnSpLocks/>
            </p:cNvCxnSpPr>
            <p:nvPr/>
          </p:nvCxnSpPr>
          <p:spPr>
            <a:xfrm>
              <a:off x="8407513" y="4821238"/>
              <a:ext cx="203994" cy="4656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0B602A8C-7F5A-D147-BB47-AB26919E29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64689" y="4726647"/>
              <a:ext cx="461168" cy="9459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F6C3EB59-5522-754D-A2F1-C4AA96B541C0}"/>
                </a:ext>
              </a:extLst>
            </p:cNvPr>
            <p:cNvCxnSpPr>
              <a:cxnSpLocks/>
            </p:cNvCxnSpPr>
            <p:nvPr/>
          </p:nvCxnSpPr>
          <p:spPr>
            <a:xfrm>
              <a:off x="8444026" y="4486275"/>
              <a:ext cx="342900" cy="17004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A10FC9AF-6F84-D347-86B5-6F95E6AB8D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64713" y="4912251"/>
              <a:ext cx="178257" cy="185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104BF95E-5A16-3D43-99ED-87DB43AF9C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46096" y="4726647"/>
              <a:ext cx="401895" cy="19288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0EA46A07-23A2-294E-86EB-3ECF907038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39015" y="4571295"/>
              <a:ext cx="146987" cy="105346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039844B4-28B1-9049-8238-2CD8F65DF6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81815" y="4623968"/>
              <a:ext cx="195856" cy="6696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AF61BB36-6DB5-A641-95B3-3A7D8958D7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77576" y="4229100"/>
              <a:ext cx="146987" cy="17788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7B50AA48-9465-1241-9F77-1D6F7636AD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967615" y="4406989"/>
              <a:ext cx="146987" cy="105346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>
              <a:extLst>
                <a:ext uri="{FF2B5EF4-FFF2-40B4-BE49-F238E27FC236}">
                  <a16:creationId xmlns:a16="http://schemas.microsoft.com/office/drawing/2014/main" id="{612A47A7-85B6-BE4F-B7C8-9F86BD3835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67665" y="4085520"/>
              <a:ext cx="146987" cy="105346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>
              <a:extLst>
                <a:ext uri="{FF2B5EF4-FFF2-40B4-BE49-F238E27FC236}">
                  <a16:creationId xmlns:a16="http://schemas.microsoft.com/office/drawing/2014/main" id="{3797F723-6CAE-6249-81C4-F0F7EC4A93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981903" y="4085520"/>
              <a:ext cx="195673" cy="19821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AD6248E0-C8C0-6D41-B831-5AD2C8DE68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81978" y="3514725"/>
              <a:ext cx="501267" cy="48326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531D7000-E332-3D4C-88E1-2F976EBCB0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1960" y="3579018"/>
              <a:ext cx="501267" cy="48326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4B66C019-CE2A-3142-8C87-348D678A551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425136" y="3495582"/>
              <a:ext cx="13968" cy="20951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>
              <a:extLst>
                <a:ext uri="{FF2B5EF4-FFF2-40B4-BE49-F238E27FC236}">
                  <a16:creationId xmlns:a16="http://schemas.microsoft.com/office/drawing/2014/main" id="{C4413E9C-0A67-1443-B3BA-E7C05FC075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89122" y="3157538"/>
              <a:ext cx="372680" cy="48041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Arrow Connector 118">
              <a:extLst>
                <a:ext uri="{FF2B5EF4-FFF2-40B4-BE49-F238E27FC236}">
                  <a16:creationId xmlns:a16="http://schemas.microsoft.com/office/drawing/2014/main" id="{8599CE49-8B4F-0941-BF0D-034A2CEE9A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38427" y="3064669"/>
              <a:ext cx="237699" cy="40004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ED34A04C-F9B5-E440-AF64-D64CF5F36A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95590" y="3000375"/>
              <a:ext cx="237699" cy="40004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>
              <a:extLst>
                <a:ext uri="{FF2B5EF4-FFF2-40B4-BE49-F238E27FC236}">
                  <a16:creationId xmlns:a16="http://schemas.microsoft.com/office/drawing/2014/main" id="{E8A990E6-EF1E-1B4C-A416-14CDDE0194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09852" y="2471738"/>
              <a:ext cx="237699" cy="40004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Arrow Connector 121">
              <a:extLst>
                <a:ext uri="{FF2B5EF4-FFF2-40B4-BE49-F238E27FC236}">
                  <a16:creationId xmlns:a16="http://schemas.microsoft.com/office/drawing/2014/main" id="{BC890D26-1DE5-E645-AB6A-FD85D2D705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81290" y="2478882"/>
              <a:ext cx="237699" cy="40004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Arrow Connector 122">
              <a:extLst>
                <a:ext uri="{FF2B5EF4-FFF2-40B4-BE49-F238E27FC236}">
                  <a16:creationId xmlns:a16="http://schemas.microsoft.com/office/drawing/2014/main" id="{8365CB08-E967-CB45-B58C-5262C35B68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93258" y="2432050"/>
              <a:ext cx="6824" cy="39370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>
              <a:extLst>
                <a:ext uri="{FF2B5EF4-FFF2-40B4-BE49-F238E27FC236}">
                  <a16:creationId xmlns:a16="http://schemas.microsoft.com/office/drawing/2014/main" id="{4371DD15-0D05-D744-9695-B9D2A83319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64670" y="2024856"/>
              <a:ext cx="6824" cy="39370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Google Shape;113;p3">
            <a:extLst>
              <a:ext uri="{FF2B5EF4-FFF2-40B4-BE49-F238E27FC236}">
                <a16:creationId xmlns:a16="http://schemas.microsoft.com/office/drawing/2014/main" id="{93E9640C-B3BA-D546-A468-77862F882632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35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</p:spTree>
    <p:extLst>
      <p:ext uri="{BB962C8B-B14F-4D97-AF65-F5344CB8AC3E}">
        <p14:creationId xmlns:p14="http://schemas.microsoft.com/office/powerpoint/2010/main" val="28397675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1293260-2488-FB4C-9B9F-D7E3B0267D5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1000"/>
          </a:blip>
          <a:stretch>
            <a:fillRect/>
          </a:stretch>
        </p:blipFill>
        <p:spPr>
          <a:xfrm>
            <a:off x="-9942" y="-1"/>
            <a:ext cx="12192000" cy="181833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87690BD-9F42-5F41-AAC8-EF54414DCADA}"/>
              </a:ext>
            </a:extLst>
          </p:cNvPr>
          <p:cNvSpPr txBox="1"/>
          <p:nvPr/>
        </p:nvSpPr>
        <p:spPr>
          <a:xfrm>
            <a:off x="-9939" y="0"/>
            <a:ext cx="12201939" cy="18193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ctr"/>
            <a:endParaRPr lang="en-US" sz="1400" b="1" dirty="0">
              <a:solidFill>
                <a:srgbClr val="C00000"/>
              </a:solidFill>
            </a:endParaRPr>
          </a:p>
          <a:p>
            <a:pPr algn="ctr"/>
            <a:endParaRPr lang="en-US" sz="1400" b="1" dirty="0">
              <a:solidFill>
                <a:srgbClr val="C00000"/>
              </a:solidFill>
            </a:endParaRPr>
          </a:p>
          <a:p>
            <a:pPr algn="ctr"/>
            <a:endParaRPr lang="en-US" sz="1400" b="1" dirty="0">
              <a:solidFill>
                <a:srgbClr val="C00000"/>
              </a:solidFill>
            </a:endParaRPr>
          </a:p>
          <a:p>
            <a:pPr algn="ctr"/>
            <a:r>
              <a:rPr lang="en-US" sz="3200" b="1" dirty="0">
                <a:solidFill>
                  <a:srgbClr val="C00000"/>
                </a:solidFill>
                <a:sym typeface="Wingdings" pitchFamily="2" charset="2"/>
              </a:rPr>
              <a:t>Analysis workflow</a:t>
            </a:r>
            <a:endParaRPr lang="en-US" b="1" dirty="0">
              <a:sym typeface="Wingdings" pitchFamily="2" charset="2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2CDD851-C4E7-F642-B051-F50B65EF6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1950" y="100273"/>
            <a:ext cx="2874267" cy="1617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85570EC5-6A64-414E-AB50-A1679680B04E}"/>
              </a:ext>
            </a:extLst>
          </p:cNvPr>
          <p:cNvGrpSpPr/>
          <p:nvPr/>
        </p:nvGrpSpPr>
        <p:grpSpPr>
          <a:xfrm>
            <a:off x="1380713" y="2318657"/>
            <a:ext cx="9498370" cy="2907524"/>
            <a:chOff x="2313229" y="2757238"/>
            <a:chExt cx="7452900" cy="2281390"/>
          </a:xfrm>
        </p:grpSpPr>
        <p:sp>
          <p:nvSpPr>
            <p:cNvPr id="36" name="Google Shape;170;p3">
              <a:extLst>
                <a:ext uri="{FF2B5EF4-FFF2-40B4-BE49-F238E27FC236}">
                  <a16:creationId xmlns:a16="http://schemas.microsoft.com/office/drawing/2014/main" id="{6543A2F5-D006-2C42-8CBC-E7A7D04E5DE0}"/>
                </a:ext>
              </a:extLst>
            </p:cNvPr>
            <p:cNvSpPr txBox="1"/>
            <p:nvPr/>
          </p:nvSpPr>
          <p:spPr>
            <a:xfrm>
              <a:off x="2313230" y="3110891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Expression Matrix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(GENES x CELLS)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71;p3">
              <a:extLst>
                <a:ext uri="{FF2B5EF4-FFF2-40B4-BE49-F238E27FC236}">
                  <a16:creationId xmlns:a16="http://schemas.microsoft.com/office/drawing/2014/main" id="{216E0DA1-3B56-4649-87A0-06A73160F258}"/>
                </a:ext>
              </a:extLst>
            </p:cNvPr>
            <p:cNvSpPr txBox="1"/>
            <p:nvPr/>
          </p:nvSpPr>
          <p:spPr>
            <a:xfrm>
              <a:off x="2313230" y="3866759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Filter Cells / </a:t>
              </a: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Quality Control</a:t>
              </a: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72;p3">
              <a:extLst>
                <a:ext uri="{FF2B5EF4-FFF2-40B4-BE49-F238E27FC236}">
                  <a16:creationId xmlns:a16="http://schemas.microsoft.com/office/drawing/2014/main" id="{F09CD46B-DC6C-B945-AD71-7FABB6EEC70C}"/>
                </a:ext>
              </a:extLst>
            </p:cNvPr>
            <p:cNvSpPr txBox="1"/>
            <p:nvPr/>
          </p:nvSpPr>
          <p:spPr>
            <a:xfrm>
              <a:off x="2313230" y="4631528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Normalization</a:t>
              </a: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73;p3">
              <a:extLst>
                <a:ext uri="{FF2B5EF4-FFF2-40B4-BE49-F238E27FC236}">
                  <a16:creationId xmlns:a16="http://schemas.microsoft.com/office/drawing/2014/main" id="{F95FC85B-D91E-7042-9169-403FDCC78786}"/>
                </a:ext>
              </a:extLst>
            </p:cNvPr>
            <p:cNvSpPr txBox="1"/>
            <p:nvPr/>
          </p:nvSpPr>
          <p:spPr>
            <a:xfrm>
              <a:off x="5073870" y="3110891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1. Identify 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Variable Genes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74;p3">
              <a:extLst>
                <a:ext uri="{FF2B5EF4-FFF2-40B4-BE49-F238E27FC236}">
                  <a16:creationId xmlns:a16="http://schemas.microsoft.com/office/drawing/2014/main" id="{E0FFA0D4-CB0F-7B4F-8A3F-389AA5CD512A}"/>
                </a:ext>
              </a:extLst>
            </p:cNvPr>
            <p:cNvSpPr txBox="1"/>
            <p:nvPr/>
          </p:nvSpPr>
          <p:spPr>
            <a:xfrm>
              <a:off x="5073870" y="3866759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2. Dimensionality Reduction</a:t>
              </a: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75;p3">
              <a:extLst>
                <a:ext uri="{FF2B5EF4-FFF2-40B4-BE49-F238E27FC236}">
                  <a16:creationId xmlns:a16="http://schemas.microsoft.com/office/drawing/2014/main" id="{D9E36693-9CDB-D74A-AABA-D9DBA0E582F0}"/>
                </a:ext>
              </a:extLst>
            </p:cNvPr>
            <p:cNvSpPr txBox="1"/>
            <p:nvPr/>
          </p:nvSpPr>
          <p:spPr>
            <a:xfrm>
              <a:off x="5073870" y="4631528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GB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3. Clustering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77;p3">
              <a:extLst>
                <a:ext uri="{FF2B5EF4-FFF2-40B4-BE49-F238E27FC236}">
                  <a16:creationId xmlns:a16="http://schemas.microsoft.com/office/drawing/2014/main" id="{66B8C4AB-0E17-324E-8D10-3C9C8FCEA96A}"/>
                </a:ext>
              </a:extLst>
            </p:cNvPr>
            <p:cNvSpPr txBox="1"/>
            <p:nvPr/>
          </p:nvSpPr>
          <p:spPr>
            <a:xfrm>
              <a:off x="7844620" y="3110891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5. Trajectory inference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78;p3">
              <a:extLst>
                <a:ext uri="{FF2B5EF4-FFF2-40B4-BE49-F238E27FC236}">
                  <a16:creationId xmlns:a16="http://schemas.microsoft.com/office/drawing/2014/main" id="{9C7C4B9B-F694-9C49-94CA-C122C3910F44}"/>
                </a:ext>
              </a:extLst>
            </p:cNvPr>
            <p:cNvSpPr txBox="1"/>
            <p:nvPr/>
          </p:nvSpPr>
          <p:spPr>
            <a:xfrm>
              <a:off x="7844619" y="3866759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6</a:t>
              </a:r>
              <a:r>
                <a:rPr lang="en-GB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. Pseudotim</a:t>
              </a:r>
              <a:r>
                <a:rPr lang="en-GB" sz="1400" b="1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 inference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79;p3">
              <a:extLst>
                <a:ext uri="{FF2B5EF4-FFF2-40B4-BE49-F238E27FC236}">
                  <a16:creationId xmlns:a16="http://schemas.microsoft.com/office/drawing/2014/main" id="{EE5F7FBA-3091-DA40-906B-4FDF8CA9A45D}"/>
                </a:ext>
              </a:extLst>
            </p:cNvPr>
            <p:cNvSpPr txBox="1"/>
            <p:nvPr/>
          </p:nvSpPr>
          <p:spPr>
            <a:xfrm>
              <a:off x="7844619" y="4631528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7. DE along trajectory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6" name="Google Shape;180;p3">
              <a:extLst>
                <a:ext uri="{FF2B5EF4-FFF2-40B4-BE49-F238E27FC236}">
                  <a16:creationId xmlns:a16="http://schemas.microsoft.com/office/drawing/2014/main" id="{7F37641D-5253-B24B-AE66-9936FD16174B}"/>
                </a:ext>
              </a:extLst>
            </p:cNvPr>
            <p:cNvCxnSpPr>
              <a:cxnSpLocks/>
              <a:stCxn id="36" idx="2"/>
              <a:endCxn id="37" idx="0"/>
            </p:cNvCxnSpPr>
            <p:nvPr/>
          </p:nvCxnSpPr>
          <p:spPr>
            <a:xfrm>
              <a:off x="3273980" y="3517991"/>
              <a:ext cx="0" cy="3489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47" name="Google Shape;181;p3">
              <a:extLst>
                <a:ext uri="{FF2B5EF4-FFF2-40B4-BE49-F238E27FC236}">
                  <a16:creationId xmlns:a16="http://schemas.microsoft.com/office/drawing/2014/main" id="{2DCB7178-46CB-B94B-81EF-E140ECD2FFC6}"/>
                </a:ext>
              </a:extLst>
            </p:cNvPr>
            <p:cNvCxnSpPr>
              <a:cxnSpLocks/>
              <a:stCxn id="37" idx="2"/>
              <a:endCxn id="38" idx="0"/>
            </p:cNvCxnSpPr>
            <p:nvPr/>
          </p:nvCxnSpPr>
          <p:spPr>
            <a:xfrm>
              <a:off x="3273980" y="4273859"/>
              <a:ext cx="0" cy="3576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48" name="Google Shape;182;p3">
              <a:extLst>
                <a:ext uri="{FF2B5EF4-FFF2-40B4-BE49-F238E27FC236}">
                  <a16:creationId xmlns:a16="http://schemas.microsoft.com/office/drawing/2014/main" id="{15E847F9-C88E-3546-A204-CD8F9706D0AA}"/>
                </a:ext>
              </a:extLst>
            </p:cNvPr>
            <p:cNvCxnSpPr>
              <a:cxnSpLocks/>
              <a:stCxn id="38" idx="3"/>
              <a:endCxn id="39" idx="1"/>
            </p:cNvCxnSpPr>
            <p:nvPr/>
          </p:nvCxnSpPr>
          <p:spPr>
            <a:xfrm rot="10800000" flipH="1">
              <a:off x="4234730" y="3314378"/>
              <a:ext cx="839100" cy="1520700"/>
            </a:xfrm>
            <a:prstGeom prst="bentConnector3">
              <a:avLst>
                <a:gd name="adj1" fmla="val 50002"/>
              </a:avLst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49" name="Google Shape;183;p3">
              <a:extLst>
                <a:ext uri="{FF2B5EF4-FFF2-40B4-BE49-F238E27FC236}">
                  <a16:creationId xmlns:a16="http://schemas.microsoft.com/office/drawing/2014/main" id="{5D534D97-04C6-DF4A-A5E4-A6B3B588D785}"/>
                </a:ext>
              </a:extLst>
            </p:cNvPr>
            <p:cNvCxnSpPr>
              <a:cxnSpLocks/>
              <a:stCxn id="39" idx="2"/>
              <a:endCxn id="40" idx="0"/>
            </p:cNvCxnSpPr>
            <p:nvPr/>
          </p:nvCxnSpPr>
          <p:spPr>
            <a:xfrm>
              <a:off x="6034620" y="3517991"/>
              <a:ext cx="0" cy="3489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0" name="Google Shape;184;p3">
              <a:extLst>
                <a:ext uri="{FF2B5EF4-FFF2-40B4-BE49-F238E27FC236}">
                  <a16:creationId xmlns:a16="http://schemas.microsoft.com/office/drawing/2014/main" id="{D1DDD91A-18DB-974B-B56B-3BC401FAED90}"/>
                </a:ext>
              </a:extLst>
            </p:cNvPr>
            <p:cNvCxnSpPr>
              <a:cxnSpLocks/>
              <a:stCxn id="40" idx="2"/>
              <a:endCxn id="41" idx="0"/>
            </p:cNvCxnSpPr>
            <p:nvPr/>
          </p:nvCxnSpPr>
          <p:spPr>
            <a:xfrm>
              <a:off x="6034620" y="4273859"/>
              <a:ext cx="0" cy="3576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2" name="Google Shape;186;p3">
              <a:extLst>
                <a:ext uri="{FF2B5EF4-FFF2-40B4-BE49-F238E27FC236}">
                  <a16:creationId xmlns:a16="http://schemas.microsoft.com/office/drawing/2014/main" id="{4870780C-43C9-2F4C-A8E3-584EF38EDD01}"/>
                </a:ext>
              </a:extLst>
            </p:cNvPr>
            <p:cNvCxnSpPr>
              <a:cxnSpLocks/>
              <a:stCxn id="41" idx="3"/>
              <a:endCxn id="43" idx="1"/>
            </p:cNvCxnSpPr>
            <p:nvPr/>
          </p:nvCxnSpPr>
          <p:spPr>
            <a:xfrm flipV="1">
              <a:off x="6995370" y="3314441"/>
              <a:ext cx="849250" cy="1520637"/>
            </a:xfrm>
            <a:prstGeom prst="bentConnector3">
              <a:avLst>
                <a:gd name="adj1" fmla="val 50000"/>
              </a:avLst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3" name="Google Shape;187;p3">
              <a:extLst>
                <a:ext uri="{FF2B5EF4-FFF2-40B4-BE49-F238E27FC236}">
                  <a16:creationId xmlns:a16="http://schemas.microsoft.com/office/drawing/2014/main" id="{1B6DB223-0AFF-5F44-AF8B-54CAB33372FD}"/>
                </a:ext>
              </a:extLst>
            </p:cNvPr>
            <p:cNvCxnSpPr>
              <a:cxnSpLocks/>
              <a:stCxn id="44" idx="2"/>
              <a:endCxn id="45" idx="0"/>
            </p:cNvCxnSpPr>
            <p:nvPr/>
          </p:nvCxnSpPr>
          <p:spPr>
            <a:xfrm>
              <a:off x="8805369" y="4273859"/>
              <a:ext cx="0" cy="3576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54" name="Google Shape;188;p3">
              <a:extLst>
                <a:ext uri="{FF2B5EF4-FFF2-40B4-BE49-F238E27FC236}">
                  <a16:creationId xmlns:a16="http://schemas.microsoft.com/office/drawing/2014/main" id="{F08318EF-3DBD-2A44-9E87-8C9A45B7582A}"/>
                </a:ext>
              </a:extLst>
            </p:cNvPr>
            <p:cNvSpPr txBox="1"/>
            <p:nvPr/>
          </p:nvSpPr>
          <p:spPr>
            <a:xfrm>
              <a:off x="2313229" y="2757238"/>
              <a:ext cx="19215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" sz="1800" b="1" i="0" u="none" strike="noStrike" cap="none" dirty="0">
                  <a:solidFill>
                    <a:srgbClr val="FF6600"/>
                  </a:solidFill>
                  <a:latin typeface="Arial"/>
                  <a:ea typeface="Arial"/>
                  <a:cs typeface="Arial"/>
                  <a:sym typeface="Arial"/>
                </a:rPr>
                <a:t>Pre-Processing</a:t>
              </a:r>
              <a:endParaRPr sz="1800" b="1" i="0" u="none" strike="noStrike" cap="none" dirty="0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;p3">
              <a:extLst>
                <a:ext uri="{FF2B5EF4-FFF2-40B4-BE49-F238E27FC236}">
                  <a16:creationId xmlns:a16="http://schemas.microsoft.com/office/drawing/2014/main" id="{19DEDC0F-051D-FB4A-BEC6-4B925F19FC56}"/>
                </a:ext>
              </a:extLst>
            </p:cNvPr>
            <p:cNvSpPr txBox="1"/>
            <p:nvPr/>
          </p:nvSpPr>
          <p:spPr>
            <a:xfrm>
              <a:off x="5078929" y="2757238"/>
              <a:ext cx="19215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" sz="1800" b="1" i="0" u="none" strike="noStrike" cap="none">
                  <a:solidFill>
                    <a:srgbClr val="FF6600"/>
                  </a:solidFill>
                  <a:latin typeface="Arial"/>
                  <a:ea typeface="Arial"/>
                  <a:cs typeface="Arial"/>
                  <a:sym typeface="Arial"/>
                </a:rPr>
                <a:t>Clustering</a:t>
              </a:r>
              <a:endParaRPr sz="18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90;p3">
              <a:extLst>
                <a:ext uri="{FF2B5EF4-FFF2-40B4-BE49-F238E27FC236}">
                  <a16:creationId xmlns:a16="http://schemas.microsoft.com/office/drawing/2014/main" id="{71C6F5BC-FA6D-8645-8B24-B085ABEAFF99}"/>
                </a:ext>
              </a:extLst>
            </p:cNvPr>
            <p:cNvSpPr txBox="1"/>
            <p:nvPr/>
          </p:nvSpPr>
          <p:spPr>
            <a:xfrm>
              <a:off x="7844629" y="2757238"/>
              <a:ext cx="19215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" sz="1800" b="1" i="0" u="none" strike="noStrike" cap="none" dirty="0">
                  <a:solidFill>
                    <a:srgbClr val="FF6600"/>
                  </a:solidFill>
                  <a:latin typeface="Arial"/>
                  <a:ea typeface="Arial"/>
                  <a:cs typeface="Arial"/>
                  <a:sym typeface="Arial"/>
                </a:rPr>
                <a:t>Trajectory analysis</a:t>
              </a:r>
              <a:endParaRPr sz="1800" b="1" i="0" u="none" strike="noStrike" cap="none" dirty="0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7" name="Google Shape;191;p3">
              <a:extLst>
                <a:ext uri="{FF2B5EF4-FFF2-40B4-BE49-F238E27FC236}">
                  <a16:creationId xmlns:a16="http://schemas.microsoft.com/office/drawing/2014/main" id="{020E2F8E-2CE7-4F4A-AF88-FBF9233D6030}"/>
                </a:ext>
              </a:extLst>
            </p:cNvPr>
            <p:cNvCxnSpPr>
              <a:cxnSpLocks/>
              <a:stCxn id="43" idx="2"/>
              <a:endCxn id="44" idx="0"/>
            </p:cNvCxnSpPr>
            <p:nvPr/>
          </p:nvCxnSpPr>
          <p:spPr>
            <a:xfrm>
              <a:off x="8805370" y="3517991"/>
              <a:ext cx="0" cy="3489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CBC2E36D-A2B4-9B4F-A314-6BCE9847BF98}"/>
              </a:ext>
            </a:extLst>
          </p:cNvPr>
          <p:cNvSpPr/>
          <p:nvPr/>
        </p:nvSpPr>
        <p:spPr>
          <a:xfrm>
            <a:off x="882026" y="6176099"/>
            <a:ext cx="43404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https://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github.com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/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agitter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/single-cell-pseudotime</a:t>
            </a:r>
          </a:p>
        </p:txBody>
      </p:sp>
    </p:spTree>
    <p:extLst>
      <p:ext uri="{BB962C8B-B14F-4D97-AF65-F5344CB8AC3E}">
        <p14:creationId xmlns:p14="http://schemas.microsoft.com/office/powerpoint/2010/main" val="40880584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B4E205E-3D56-404C-A843-8D91B14BA1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9649" y="2741104"/>
            <a:ext cx="3127077" cy="38999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693630-FB24-484A-86A1-E70184F1F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Modeling gene expression along pseudotime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AECCF-435F-8A4B-954E-D0F96CE7C9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525" indent="-9525"/>
            <a:r>
              <a:rPr lang="en-US" dirty="0"/>
              <a:t>With a pseudotime value inferred to each cell, one can place all cells along an x axis, and plot gene expression on an y axis.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91DA274-D8B6-3046-916C-F47F1A79F1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Google Shape;113;p3">
            <a:extLst>
              <a:ext uri="{FF2B5EF4-FFF2-40B4-BE49-F238E27FC236}">
                <a16:creationId xmlns:a16="http://schemas.microsoft.com/office/drawing/2014/main" id="{A3A29F08-720D-0046-899B-99A8C95CC01B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37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0FF4A44-2575-D242-965B-66840BA0D8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678"/>
          <a:stretch/>
        </p:blipFill>
        <p:spPr>
          <a:xfrm>
            <a:off x="4257513" y="2762370"/>
            <a:ext cx="3175827" cy="3625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8195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93630-FB24-484A-86A1-E70184F1F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Modeling gene expression along pseudotime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AECCF-435F-8A4B-954E-D0F96CE7C9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525" indent="-9525"/>
            <a:r>
              <a:rPr lang="en-US" dirty="0"/>
              <a:t>With a pseudotime value inferred to each cell, one can place all cells along an x axis, and plot gene expression on an y axis.</a:t>
            </a:r>
          </a:p>
          <a:p>
            <a:pPr marL="9525" indent="-9525"/>
            <a:r>
              <a:rPr lang="en-US" dirty="0"/>
              <a:t>Then time-dependent expression can be modelled, typically by fitting a GAM to the gene expression ~ pseudotime.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91DA274-D8B6-3046-916C-F47F1A79F1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4D4F78-5429-374C-90F9-55BDC21883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9678"/>
          <a:stretch/>
        </p:blipFill>
        <p:spPr>
          <a:xfrm>
            <a:off x="4342575" y="2741104"/>
            <a:ext cx="3175827" cy="36252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F38F1A0-3543-404D-BCE7-89FD650C5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649" y="2741104"/>
            <a:ext cx="3127077" cy="3899962"/>
          </a:xfrm>
          <a:prstGeom prst="rect">
            <a:avLst/>
          </a:prstGeom>
        </p:spPr>
      </p:pic>
      <p:sp>
        <p:nvSpPr>
          <p:cNvPr id="8" name="Google Shape;113;p3">
            <a:extLst>
              <a:ext uri="{FF2B5EF4-FFF2-40B4-BE49-F238E27FC236}">
                <a16:creationId xmlns:a16="http://schemas.microsoft.com/office/drawing/2014/main" id="{3C18437E-B755-5848-90F7-CFDCF6056A1D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38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</p:spTree>
    <p:extLst>
      <p:ext uri="{BB962C8B-B14F-4D97-AF65-F5344CB8AC3E}">
        <p14:creationId xmlns:p14="http://schemas.microsoft.com/office/powerpoint/2010/main" val="32014367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A59F6B9-56B2-3C46-BA40-725732D27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525" indent="-9525"/>
            <a:r>
              <a:rPr lang="en-US" dirty="0" err="1"/>
              <a:t>tradeSeq</a:t>
            </a:r>
            <a:r>
              <a:rPr lang="en-US" dirty="0"/>
              <a:t> is an R package which facilitates GAM-fitting and gene  DE analysis along and between trajectories.</a:t>
            </a:r>
          </a:p>
          <a:p>
            <a:pPr marL="9525" indent="-9525"/>
            <a:r>
              <a:rPr lang="en-US" dirty="0"/>
              <a:t>It implements plug-and-play methods to use outputs from Slingshot, but most functions can be used directly with pseudotime values, without having to rely on trajectories specifically inferred with Slingshot.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693630-FB24-484A-86A1-E70184F1F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Performing temporal DE gene analysis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91DA274-D8B6-3046-916C-F47F1A79F1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Van den Berge et al., 2020</a:t>
            </a:r>
          </a:p>
        </p:txBody>
      </p:sp>
      <p:sp>
        <p:nvSpPr>
          <p:cNvPr id="8" name="Google Shape;113;p3">
            <a:extLst>
              <a:ext uri="{FF2B5EF4-FFF2-40B4-BE49-F238E27FC236}">
                <a16:creationId xmlns:a16="http://schemas.microsoft.com/office/drawing/2014/main" id="{3C18437E-B755-5848-90F7-CFDCF6056A1D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39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CA5977-03A8-4A42-95A3-7FB58B436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2429" y="3255136"/>
            <a:ext cx="3887971" cy="342012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8D2C410-9B88-294E-AE0C-47442298C6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712" y="3697831"/>
            <a:ext cx="5684874" cy="189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461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4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What is pseudotime in single-cell RNA-seq?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8AA6B6-3A86-3747-B71C-306A533B99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342900">
              <a:spcAft>
                <a:spcPts val="0"/>
              </a:spcAft>
              <a:buClr>
                <a:srgbClr val="2C3E50"/>
              </a:buClr>
              <a:buSzPts val="1800"/>
              <a:buFontTx/>
              <a:buChar char="-"/>
            </a:pPr>
            <a:r>
              <a:rPr lang="en-GB" dirty="0">
                <a:solidFill>
                  <a:srgbClr val="2C3E50"/>
                </a:solidFill>
                <a:highlight>
                  <a:srgbClr val="FFFFFF"/>
                </a:highlight>
              </a:rPr>
              <a:t>In single-cell expression studies of processes such as cell differentiation, captured cells might be widely distributed in terms of progress. </a:t>
            </a:r>
          </a:p>
          <a:p>
            <a:pPr marL="114300" lvl="0" indent="0">
              <a:spcAft>
                <a:spcPts val="0"/>
              </a:spcAft>
              <a:buClr>
                <a:srgbClr val="2C3E50"/>
              </a:buClr>
              <a:buSzPts val="1800"/>
            </a:pPr>
            <a:endParaRPr lang="en-GB" dirty="0">
              <a:solidFill>
                <a:srgbClr val="2C3E50"/>
              </a:solidFill>
              <a:highlight>
                <a:srgbClr val="FFFFFF"/>
              </a:highlight>
            </a:endParaRPr>
          </a:p>
          <a:p>
            <a:pPr marL="457200" lvl="0" indent="-342900">
              <a:spcAft>
                <a:spcPts val="0"/>
              </a:spcAft>
              <a:buClr>
                <a:srgbClr val="2C3E50"/>
              </a:buClr>
              <a:buSzPts val="1800"/>
              <a:buFontTx/>
              <a:buChar char="-"/>
            </a:pPr>
            <a:r>
              <a:rPr lang="en-GB" b="1" dirty="0">
                <a:solidFill>
                  <a:srgbClr val="C00000"/>
                </a:solidFill>
                <a:highlight>
                  <a:srgbClr val="FFFFFF"/>
                </a:highlight>
              </a:rPr>
              <a:t>By ordering each cell according to its progress along a learned trajectory, pseudotime inference alleviates the problems that arise due to asynchrony.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6450DD-13E9-0045-BCAF-014977C2FE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443" y="6517938"/>
            <a:ext cx="7263585" cy="365124"/>
          </a:xfrm>
        </p:spPr>
        <p:txBody>
          <a:bodyPr>
            <a:normAutofit/>
          </a:bodyPr>
          <a:lstStyle/>
          <a:p>
            <a:r>
              <a:rPr lang="en-US" dirty="0"/>
              <a:t>http://</a:t>
            </a:r>
            <a:r>
              <a:rPr lang="en-US" dirty="0" err="1"/>
              <a:t>cole-trapnell-lab.github.io</a:t>
            </a:r>
            <a:r>
              <a:rPr lang="en-US" dirty="0"/>
              <a:t>/monocle-release/docs/#constructing-single-cell-trajectories</a:t>
            </a:r>
          </a:p>
        </p:txBody>
      </p:sp>
    </p:spTree>
    <p:extLst>
      <p:ext uri="{BB962C8B-B14F-4D97-AF65-F5344CB8AC3E}">
        <p14:creationId xmlns:p14="http://schemas.microsoft.com/office/powerpoint/2010/main" val="1469898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5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What is pseudotime in single-cell RNA-seq?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8AA6B6-3A86-3747-B71C-306A533B99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342900">
              <a:spcAft>
                <a:spcPts val="0"/>
              </a:spcAft>
              <a:buClr>
                <a:srgbClr val="2C3E50"/>
              </a:buClr>
              <a:buSzPts val="1800"/>
              <a:buFontTx/>
              <a:buChar char="-"/>
            </a:pPr>
            <a:r>
              <a:rPr lang="en-GB" dirty="0">
                <a:solidFill>
                  <a:srgbClr val="2C3E50"/>
                </a:solidFill>
                <a:highlight>
                  <a:srgbClr val="FFFFFF"/>
                </a:highlight>
              </a:rPr>
              <a:t>In single-cell expression studies of processes such as cell differentiation, captured cells might be widely distributed in terms of progress. </a:t>
            </a:r>
          </a:p>
          <a:p>
            <a:pPr marL="457200" lvl="0" indent="-342900">
              <a:spcAft>
                <a:spcPts val="0"/>
              </a:spcAft>
              <a:buClr>
                <a:srgbClr val="2C3E50"/>
              </a:buClr>
              <a:buSzPts val="1800"/>
              <a:buFontTx/>
              <a:buChar char="-"/>
            </a:pPr>
            <a:endParaRPr lang="en-GB" b="1" dirty="0">
              <a:solidFill>
                <a:srgbClr val="C00000"/>
              </a:solidFill>
              <a:highlight>
                <a:srgbClr val="FFFFFF"/>
              </a:highlight>
            </a:endParaRPr>
          </a:p>
          <a:p>
            <a:pPr marL="457200" lvl="0" indent="-342900">
              <a:spcAft>
                <a:spcPts val="0"/>
              </a:spcAft>
              <a:buClr>
                <a:srgbClr val="2C3E50"/>
              </a:buClr>
              <a:buSzPts val="1800"/>
              <a:buFontTx/>
              <a:buChar char="-"/>
            </a:pPr>
            <a:r>
              <a:rPr lang="en-GB" b="1" dirty="0">
                <a:solidFill>
                  <a:srgbClr val="C00000"/>
                </a:solidFill>
                <a:highlight>
                  <a:srgbClr val="FFFFFF"/>
                </a:highlight>
              </a:rPr>
              <a:t>By ordering each cell according to its progress along a learned trajectory, </a:t>
            </a:r>
            <a:r>
              <a:rPr lang="en-GB" b="1" dirty="0" err="1">
                <a:solidFill>
                  <a:srgbClr val="C00000"/>
                </a:solidFill>
                <a:highlight>
                  <a:srgbClr val="FFFFFF"/>
                </a:highlight>
              </a:rPr>
              <a:t>pseudotime</a:t>
            </a:r>
            <a:r>
              <a:rPr lang="en-GB" b="1" dirty="0">
                <a:solidFill>
                  <a:srgbClr val="C00000"/>
                </a:solidFill>
                <a:highlight>
                  <a:srgbClr val="FFFFFF"/>
                </a:highlight>
              </a:rPr>
              <a:t> inference alleviates the problems that arise due to asynchrony.</a:t>
            </a:r>
          </a:p>
          <a:p>
            <a:pPr marL="457200" lvl="0" indent="-342900">
              <a:spcAft>
                <a:spcPts val="0"/>
              </a:spcAft>
              <a:buClr>
                <a:srgbClr val="2C3E50"/>
              </a:buClr>
              <a:buSzPts val="1800"/>
              <a:buFontTx/>
              <a:buChar char="-"/>
            </a:pPr>
            <a:endParaRPr lang="en-GB" b="1" dirty="0">
              <a:solidFill>
                <a:srgbClr val="C00000"/>
              </a:solidFill>
              <a:highlight>
                <a:srgbClr val="FFFFFF"/>
              </a:highlight>
            </a:endParaRPr>
          </a:p>
          <a:p>
            <a:pPr marL="114300" lvl="0" indent="0">
              <a:spcAft>
                <a:spcPts val="0"/>
              </a:spcAft>
              <a:buClr>
                <a:srgbClr val="2C3E50"/>
              </a:buClr>
              <a:buSzPts val="1800"/>
            </a:pPr>
            <a:r>
              <a:rPr lang="en-GB" sz="2400" b="1" dirty="0">
                <a:solidFill>
                  <a:srgbClr val="C00000"/>
                </a:solidFill>
                <a:highlight>
                  <a:srgbClr val="FFFFFF"/>
                </a:highlight>
              </a:rPr>
              <a:t>This is why pseudotime and trajectory inference are largely overlapping.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6450DD-13E9-0045-BCAF-014977C2FE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443" y="6517938"/>
            <a:ext cx="7263585" cy="365124"/>
          </a:xfrm>
        </p:spPr>
        <p:txBody>
          <a:bodyPr>
            <a:normAutofit/>
          </a:bodyPr>
          <a:lstStyle/>
          <a:p>
            <a:r>
              <a:rPr lang="en-US" dirty="0"/>
              <a:t>http://</a:t>
            </a:r>
            <a:r>
              <a:rPr lang="en-US" dirty="0" err="1"/>
              <a:t>cole-trapnell-lab.github.io</a:t>
            </a:r>
            <a:r>
              <a:rPr lang="en-US" dirty="0"/>
              <a:t>/monocle-release/docs/#constructing-single-cell-trajectories</a:t>
            </a:r>
          </a:p>
        </p:txBody>
      </p:sp>
    </p:spTree>
    <p:extLst>
      <p:ext uri="{BB962C8B-B14F-4D97-AF65-F5344CB8AC3E}">
        <p14:creationId xmlns:p14="http://schemas.microsoft.com/office/powerpoint/2010/main" val="3940926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1293260-2488-FB4C-9B9F-D7E3B0267D5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1000"/>
          </a:blip>
          <a:stretch>
            <a:fillRect/>
          </a:stretch>
        </p:blipFill>
        <p:spPr>
          <a:xfrm>
            <a:off x="-9942" y="-1"/>
            <a:ext cx="12192000" cy="181833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87690BD-9F42-5F41-AAC8-EF54414DCADA}"/>
              </a:ext>
            </a:extLst>
          </p:cNvPr>
          <p:cNvSpPr txBox="1"/>
          <p:nvPr/>
        </p:nvSpPr>
        <p:spPr>
          <a:xfrm>
            <a:off x="-9939" y="0"/>
            <a:ext cx="12201939" cy="18193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ctr"/>
            <a:endParaRPr lang="en-US" sz="1400" b="1" dirty="0">
              <a:solidFill>
                <a:srgbClr val="C00000"/>
              </a:solidFill>
            </a:endParaRPr>
          </a:p>
          <a:p>
            <a:pPr algn="ctr"/>
            <a:endParaRPr lang="en-US" sz="1400" b="1" dirty="0">
              <a:solidFill>
                <a:srgbClr val="C00000"/>
              </a:solidFill>
            </a:endParaRPr>
          </a:p>
          <a:p>
            <a:pPr algn="ctr"/>
            <a:endParaRPr lang="en-US" sz="1400" b="1" dirty="0">
              <a:solidFill>
                <a:srgbClr val="C00000"/>
              </a:solidFill>
            </a:endParaRPr>
          </a:p>
          <a:p>
            <a:pPr algn="ctr"/>
            <a:r>
              <a:rPr lang="en-US" sz="3200" b="1" dirty="0">
                <a:solidFill>
                  <a:srgbClr val="C00000"/>
                </a:solidFill>
                <a:sym typeface="Wingdings" pitchFamily="2" charset="2"/>
              </a:rPr>
              <a:t>Analysis workflow</a:t>
            </a:r>
            <a:endParaRPr lang="en-US" b="1" dirty="0">
              <a:sym typeface="Wingdings" pitchFamily="2" charset="2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2CDD851-C4E7-F642-B051-F50B65EF6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1950" y="100273"/>
            <a:ext cx="2874267" cy="1617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85570EC5-6A64-414E-AB50-A1679680B04E}"/>
              </a:ext>
            </a:extLst>
          </p:cNvPr>
          <p:cNvGrpSpPr/>
          <p:nvPr/>
        </p:nvGrpSpPr>
        <p:grpSpPr>
          <a:xfrm>
            <a:off x="1380713" y="2318657"/>
            <a:ext cx="9498370" cy="2907524"/>
            <a:chOff x="2313229" y="2757238"/>
            <a:chExt cx="7452900" cy="2281390"/>
          </a:xfrm>
        </p:grpSpPr>
        <p:sp>
          <p:nvSpPr>
            <p:cNvPr id="36" name="Google Shape;170;p3">
              <a:extLst>
                <a:ext uri="{FF2B5EF4-FFF2-40B4-BE49-F238E27FC236}">
                  <a16:creationId xmlns:a16="http://schemas.microsoft.com/office/drawing/2014/main" id="{6543A2F5-D006-2C42-8CBC-E7A7D04E5DE0}"/>
                </a:ext>
              </a:extLst>
            </p:cNvPr>
            <p:cNvSpPr txBox="1"/>
            <p:nvPr/>
          </p:nvSpPr>
          <p:spPr>
            <a:xfrm>
              <a:off x="2313230" y="3110891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Expression Matrix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(GENES x CELLS)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71;p3">
              <a:extLst>
                <a:ext uri="{FF2B5EF4-FFF2-40B4-BE49-F238E27FC236}">
                  <a16:creationId xmlns:a16="http://schemas.microsoft.com/office/drawing/2014/main" id="{216E0DA1-3B56-4649-87A0-06A73160F258}"/>
                </a:ext>
              </a:extLst>
            </p:cNvPr>
            <p:cNvSpPr txBox="1"/>
            <p:nvPr/>
          </p:nvSpPr>
          <p:spPr>
            <a:xfrm>
              <a:off x="2313230" y="3866759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Filter Cells / </a:t>
              </a: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Quality Control</a:t>
              </a: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72;p3">
              <a:extLst>
                <a:ext uri="{FF2B5EF4-FFF2-40B4-BE49-F238E27FC236}">
                  <a16:creationId xmlns:a16="http://schemas.microsoft.com/office/drawing/2014/main" id="{F09CD46B-DC6C-B945-AD71-7FABB6EEC70C}"/>
                </a:ext>
              </a:extLst>
            </p:cNvPr>
            <p:cNvSpPr txBox="1"/>
            <p:nvPr/>
          </p:nvSpPr>
          <p:spPr>
            <a:xfrm>
              <a:off x="2313230" y="4631528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Normalization</a:t>
              </a: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73;p3">
              <a:extLst>
                <a:ext uri="{FF2B5EF4-FFF2-40B4-BE49-F238E27FC236}">
                  <a16:creationId xmlns:a16="http://schemas.microsoft.com/office/drawing/2014/main" id="{F95FC85B-D91E-7042-9169-403FDCC78786}"/>
                </a:ext>
              </a:extLst>
            </p:cNvPr>
            <p:cNvSpPr txBox="1"/>
            <p:nvPr/>
          </p:nvSpPr>
          <p:spPr>
            <a:xfrm>
              <a:off x="5073870" y="3110891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1. Identify 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Variable Genes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74;p3">
              <a:extLst>
                <a:ext uri="{FF2B5EF4-FFF2-40B4-BE49-F238E27FC236}">
                  <a16:creationId xmlns:a16="http://schemas.microsoft.com/office/drawing/2014/main" id="{E0FFA0D4-CB0F-7B4F-8A3F-389AA5CD512A}"/>
                </a:ext>
              </a:extLst>
            </p:cNvPr>
            <p:cNvSpPr txBox="1"/>
            <p:nvPr/>
          </p:nvSpPr>
          <p:spPr>
            <a:xfrm>
              <a:off x="5073870" y="3866759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2. Dimensionality Reduction</a:t>
              </a: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75;p3">
              <a:extLst>
                <a:ext uri="{FF2B5EF4-FFF2-40B4-BE49-F238E27FC236}">
                  <a16:creationId xmlns:a16="http://schemas.microsoft.com/office/drawing/2014/main" id="{D9E36693-9CDB-D74A-AABA-D9DBA0E582F0}"/>
                </a:ext>
              </a:extLst>
            </p:cNvPr>
            <p:cNvSpPr txBox="1"/>
            <p:nvPr/>
          </p:nvSpPr>
          <p:spPr>
            <a:xfrm>
              <a:off x="5073870" y="4631528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GB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3. Clustering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77;p3">
              <a:extLst>
                <a:ext uri="{FF2B5EF4-FFF2-40B4-BE49-F238E27FC236}">
                  <a16:creationId xmlns:a16="http://schemas.microsoft.com/office/drawing/2014/main" id="{66B8C4AB-0E17-324E-8D10-3C9C8FCEA96A}"/>
                </a:ext>
              </a:extLst>
            </p:cNvPr>
            <p:cNvSpPr txBox="1"/>
            <p:nvPr/>
          </p:nvSpPr>
          <p:spPr>
            <a:xfrm>
              <a:off x="7844620" y="3110891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5. Trajectory inference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78;p3">
              <a:extLst>
                <a:ext uri="{FF2B5EF4-FFF2-40B4-BE49-F238E27FC236}">
                  <a16:creationId xmlns:a16="http://schemas.microsoft.com/office/drawing/2014/main" id="{9C7C4B9B-F694-9C49-94CA-C122C3910F44}"/>
                </a:ext>
              </a:extLst>
            </p:cNvPr>
            <p:cNvSpPr txBox="1"/>
            <p:nvPr/>
          </p:nvSpPr>
          <p:spPr>
            <a:xfrm>
              <a:off x="7844619" y="3866759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6</a:t>
              </a:r>
              <a:r>
                <a:rPr lang="en-GB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. Pseudotim</a:t>
              </a:r>
              <a:r>
                <a:rPr lang="en-GB" sz="1400" b="1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 inference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79;p3">
              <a:extLst>
                <a:ext uri="{FF2B5EF4-FFF2-40B4-BE49-F238E27FC236}">
                  <a16:creationId xmlns:a16="http://schemas.microsoft.com/office/drawing/2014/main" id="{EE5F7FBA-3091-DA40-906B-4FDF8CA9A45D}"/>
                </a:ext>
              </a:extLst>
            </p:cNvPr>
            <p:cNvSpPr txBox="1"/>
            <p:nvPr/>
          </p:nvSpPr>
          <p:spPr>
            <a:xfrm>
              <a:off x="7844619" y="4631528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7. DE along trajectory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6" name="Google Shape;180;p3">
              <a:extLst>
                <a:ext uri="{FF2B5EF4-FFF2-40B4-BE49-F238E27FC236}">
                  <a16:creationId xmlns:a16="http://schemas.microsoft.com/office/drawing/2014/main" id="{7F37641D-5253-B24B-AE66-9936FD16174B}"/>
                </a:ext>
              </a:extLst>
            </p:cNvPr>
            <p:cNvCxnSpPr>
              <a:cxnSpLocks/>
              <a:stCxn id="36" idx="2"/>
              <a:endCxn id="37" idx="0"/>
            </p:cNvCxnSpPr>
            <p:nvPr/>
          </p:nvCxnSpPr>
          <p:spPr>
            <a:xfrm>
              <a:off x="3273980" y="3517991"/>
              <a:ext cx="0" cy="3489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47" name="Google Shape;181;p3">
              <a:extLst>
                <a:ext uri="{FF2B5EF4-FFF2-40B4-BE49-F238E27FC236}">
                  <a16:creationId xmlns:a16="http://schemas.microsoft.com/office/drawing/2014/main" id="{2DCB7178-46CB-B94B-81EF-E140ECD2FFC6}"/>
                </a:ext>
              </a:extLst>
            </p:cNvPr>
            <p:cNvCxnSpPr>
              <a:cxnSpLocks/>
              <a:stCxn id="37" idx="2"/>
              <a:endCxn id="38" idx="0"/>
            </p:cNvCxnSpPr>
            <p:nvPr/>
          </p:nvCxnSpPr>
          <p:spPr>
            <a:xfrm>
              <a:off x="3273980" y="4273859"/>
              <a:ext cx="0" cy="3576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48" name="Google Shape;182;p3">
              <a:extLst>
                <a:ext uri="{FF2B5EF4-FFF2-40B4-BE49-F238E27FC236}">
                  <a16:creationId xmlns:a16="http://schemas.microsoft.com/office/drawing/2014/main" id="{15E847F9-C88E-3546-A204-CD8F9706D0AA}"/>
                </a:ext>
              </a:extLst>
            </p:cNvPr>
            <p:cNvCxnSpPr>
              <a:cxnSpLocks/>
              <a:stCxn id="38" idx="3"/>
              <a:endCxn id="39" idx="1"/>
            </p:cNvCxnSpPr>
            <p:nvPr/>
          </p:nvCxnSpPr>
          <p:spPr>
            <a:xfrm rot="10800000" flipH="1">
              <a:off x="4234730" y="3314378"/>
              <a:ext cx="839100" cy="1520700"/>
            </a:xfrm>
            <a:prstGeom prst="bentConnector3">
              <a:avLst>
                <a:gd name="adj1" fmla="val 50002"/>
              </a:avLst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49" name="Google Shape;183;p3">
              <a:extLst>
                <a:ext uri="{FF2B5EF4-FFF2-40B4-BE49-F238E27FC236}">
                  <a16:creationId xmlns:a16="http://schemas.microsoft.com/office/drawing/2014/main" id="{5D534D97-04C6-DF4A-A5E4-A6B3B588D785}"/>
                </a:ext>
              </a:extLst>
            </p:cNvPr>
            <p:cNvCxnSpPr>
              <a:cxnSpLocks/>
              <a:stCxn id="39" idx="2"/>
              <a:endCxn id="40" idx="0"/>
            </p:cNvCxnSpPr>
            <p:nvPr/>
          </p:nvCxnSpPr>
          <p:spPr>
            <a:xfrm>
              <a:off x="6034620" y="3517991"/>
              <a:ext cx="0" cy="3489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0" name="Google Shape;184;p3">
              <a:extLst>
                <a:ext uri="{FF2B5EF4-FFF2-40B4-BE49-F238E27FC236}">
                  <a16:creationId xmlns:a16="http://schemas.microsoft.com/office/drawing/2014/main" id="{D1DDD91A-18DB-974B-B56B-3BC401FAED90}"/>
                </a:ext>
              </a:extLst>
            </p:cNvPr>
            <p:cNvCxnSpPr>
              <a:cxnSpLocks/>
              <a:stCxn id="40" idx="2"/>
              <a:endCxn id="41" idx="0"/>
            </p:cNvCxnSpPr>
            <p:nvPr/>
          </p:nvCxnSpPr>
          <p:spPr>
            <a:xfrm>
              <a:off x="6034620" y="4273859"/>
              <a:ext cx="0" cy="3576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2" name="Google Shape;186;p3">
              <a:extLst>
                <a:ext uri="{FF2B5EF4-FFF2-40B4-BE49-F238E27FC236}">
                  <a16:creationId xmlns:a16="http://schemas.microsoft.com/office/drawing/2014/main" id="{4870780C-43C9-2F4C-A8E3-584EF38EDD01}"/>
                </a:ext>
              </a:extLst>
            </p:cNvPr>
            <p:cNvCxnSpPr>
              <a:cxnSpLocks/>
              <a:stCxn id="41" idx="3"/>
              <a:endCxn id="43" idx="1"/>
            </p:cNvCxnSpPr>
            <p:nvPr/>
          </p:nvCxnSpPr>
          <p:spPr>
            <a:xfrm flipV="1">
              <a:off x="6995370" y="3314441"/>
              <a:ext cx="849250" cy="1520637"/>
            </a:xfrm>
            <a:prstGeom prst="bentConnector3">
              <a:avLst>
                <a:gd name="adj1" fmla="val 50000"/>
              </a:avLst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3" name="Google Shape;187;p3">
              <a:extLst>
                <a:ext uri="{FF2B5EF4-FFF2-40B4-BE49-F238E27FC236}">
                  <a16:creationId xmlns:a16="http://schemas.microsoft.com/office/drawing/2014/main" id="{1B6DB223-0AFF-5F44-AF8B-54CAB33372FD}"/>
                </a:ext>
              </a:extLst>
            </p:cNvPr>
            <p:cNvCxnSpPr>
              <a:cxnSpLocks/>
              <a:stCxn id="44" idx="2"/>
              <a:endCxn id="45" idx="0"/>
            </p:cNvCxnSpPr>
            <p:nvPr/>
          </p:nvCxnSpPr>
          <p:spPr>
            <a:xfrm>
              <a:off x="8805369" y="4273859"/>
              <a:ext cx="0" cy="3576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54" name="Google Shape;188;p3">
              <a:extLst>
                <a:ext uri="{FF2B5EF4-FFF2-40B4-BE49-F238E27FC236}">
                  <a16:creationId xmlns:a16="http://schemas.microsoft.com/office/drawing/2014/main" id="{F08318EF-3DBD-2A44-9E87-8C9A45B7582A}"/>
                </a:ext>
              </a:extLst>
            </p:cNvPr>
            <p:cNvSpPr txBox="1"/>
            <p:nvPr/>
          </p:nvSpPr>
          <p:spPr>
            <a:xfrm>
              <a:off x="2313229" y="2757238"/>
              <a:ext cx="19215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" sz="1800" b="1" i="0" u="none" strike="noStrike" cap="none" dirty="0">
                  <a:solidFill>
                    <a:srgbClr val="FF6600"/>
                  </a:solidFill>
                  <a:latin typeface="Arial"/>
                  <a:ea typeface="Arial"/>
                  <a:cs typeface="Arial"/>
                  <a:sym typeface="Arial"/>
                </a:rPr>
                <a:t>Pre-Processing</a:t>
              </a:r>
              <a:endParaRPr sz="1800" b="1" i="0" u="none" strike="noStrike" cap="none" dirty="0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;p3">
              <a:extLst>
                <a:ext uri="{FF2B5EF4-FFF2-40B4-BE49-F238E27FC236}">
                  <a16:creationId xmlns:a16="http://schemas.microsoft.com/office/drawing/2014/main" id="{19DEDC0F-051D-FB4A-BEC6-4B925F19FC56}"/>
                </a:ext>
              </a:extLst>
            </p:cNvPr>
            <p:cNvSpPr txBox="1"/>
            <p:nvPr/>
          </p:nvSpPr>
          <p:spPr>
            <a:xfrm>
              <a:off x="5078929" y="2757238"/>
              <a:ext cx="19215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" sz="1800" b="1" i="0" u="none" strike="noStrike" cap="none">
                  <a:solidFill>
                    <a:srgbClr val="FF6600"/>
                  </a:solidFill>
                  <a:latin typeface="Arial"/>
                  <a:ea typeface="Arial"/>
                  <a:cs typeface="Arial"/>
                  <a:sym typeface="Arial"/>
                </a:rPr>
                <a:t>Clustering</a:t>
              </a:r>
              <a:endParaRPr sz="18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90;p3">
              <a:extLst>
                <a:ext uri="{FF2B5EF4-FFF2-40B4-BE49-F238E27FC236}">
                  <a16:creationId xmlns:a16="http://schemas.microsoft.com/office/drawing/2014/main" id="{71C6F5BC-FA6D-8645-8B24-B085ABEAFF99}"/>
                </a:ext>
              </a:extLst>
            </p:cNvPr>
            <p:cNvSpPr txBox="1"/>
            <p:nvPr/>
          </p:nvSpPr>
          <p:spPr>
            <a:xfrm>
              <a:off x="7844629" y="2757238"/>
              <a:ext cx="19215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" sz="1800" b="1" i="0" u="none" strike="noStrike" cap="none" dirty="0">
                  <a:solidFill>
                    <a:srgbClr val="FF6600"/>
                  </a:solidFill>
                  <a:latin typeface="Arial"/>
                  <a:ea typeface="Arial"/>
                  <a:cs typeface="Arial"/>
                  <a:sym typeface="Arial"/>
                </a:rPr>
                <a:t>Trajectory analysis</a:t>
              </a:r>
              <a:endParaRPr sz="1800" b="1" i="0" u="none" strike="noStrike" cap="none" dirty="0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7" name="Google Shape;191;p3">
              <a:extLst>
                <a:ext uri="{FF2B5EF4-FFF2-40B4-BE49-F238E27FC236}">
                  <a16:creationId xmlns:a16="http://schemas.microsoft.com/office/drawing/2014/main" id="{020E2F8E-2CE7-4F4A-AF88-FBF9233D6030}"/>
                </a:ext>
              </a:extLst>
            </p:cNvPr>
            <p:cNvCxnSpPr>
              <a:cxnSpLocks/>
              <a:stCxn id="43" idx="2"/>
              <a:endCxn id="44" idx="0"/>
            </p:cNvCxnSpPr>
            <p:nvPr/>
          </p:nvCxnSpPr>
          <p:spPr>
            <a:xfrm>
              <a:off x="8805370" y="3517991"/>
              <a:ext cx="0" cy="3489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374335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1293260-2488-FB4C-9B9F-D7E3B0267D5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1000"/>
          </a:blip>
          <a:stretch>
            <a:fillRect/>
          </a:stretch>
        </p:blipFill>
        <p:spPr>
          <a:xfrm>
            <a:off x="-9942" y="-1"/>
            <a:ext cx="12192000" cy="181833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87690BD-9F42-5F41-AAC8-EF54414DCADA}"/>
              </a:ext>
            </a:extLst>
          </p:cNvPr>
          <p:cNvSpPr txBox="1"/>
          <p:nvPr/>
        </p:nvSpPr>
        <p:spPr>
          <a:xfrm>
            <a:off x="-9939" y="0"/>
            <a:ext cx="12201939" cy="18193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ctr"/>
            <a:endParaRPr lang="en-US" sz="1400" b="1" dirty="0">
              <a:solidFill>
                <a:srgbClr val="C00000"/>
              </a:solidFill>
            </a:endParaRPr>
          </a:p>
          <a:p>
            <a:pPr algn="ctr"/>
            <a:endParaRPr lang="en-US" sz="1400" b="1" dirty="0">
              <a:solidFill>
                <a:srgbClr val="C00000"/>
              </a:solidFill>
            </a:endParaRPr>
          </a:p>
          <a:p>
            <a:pPr algn="ctr"/>
            <a:endParaRPr lang="en-US" sz="1400" b="1" dirty="0">
              <a:solidFill>
                <a:srgbClr val="C00000"/>
              </a:solidFill>
            </a:endParaRPr>
          </a:p>
          <a:p>
            <a:pPr algn="ctr"/>
            <a:r>
              <a:rPr lang="en-US" sz="3200" b="1" dirty="0">
                <a:solidFill>
                  <a:srgbClr val="C00000"/>
                </a:solidFill>
                <a:sym typeface="Wingdings" pitchFamily="2" charset="2"/>
              </a:rPr>
              <a:t>Analysis workflow</a:t>
            </a:r>
            <a:endParaRPr lang="en-US" b="1" dirty="0">
              <a:sym typeface="Wingdings" pitchFamily="2" charset="2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2CDD851-C4E7-F642-B051-F50B65EF6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1950" y="100273"/>
            <a:ext cx="2874267" cy="1617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85570EC5-6A64-414E-AB50-A1679680B04E}"/>
              </a:ext>
            </a:extLst>
          </p:cNvPr>
          <p:cNvGrpSpPr/>
          <p:nvPr/>
        </p:nvGrpSpPr>
        <p:grpSpPr>
          <a:xfrm>
            <a:off x="1380713" y="2318657"/>
            <a:ext cx="9498370" cy="2907524"/>
            <a:chOff x="2313229" y="2757238"/>
            <a:chExt cx="7452900" cy="2281390"/>
          </a:xfrm>
        </p:grpSpPr>
        <p:sp>
          <p:nvSpPr>
            <p:cNvPr id="36" name="Google Shape;170;p3">
              <a:extLst>
                <a:ext uri="{FF2B5EF4-FFF2-40B4-BE49-F238E27FC236}">
                  <a16:creationId xmlns:a16="http://schemas.microsoft.com/office/drawing/2014/main" id="{6543A2F5-D006-2C42-8CBC-E7A7D04E5DE0}"/>
                </a:ext>
              </a:extLst>
            </p:cNvPr>
            <p:cNvSpPr txBox="1"/>
            <p:nvPr/>
          </p:nvSpPr>
          <p:spPr>
            <a:xfrm>
              <a:off x="2313230" y="3110891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Expression Matrix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(GENES x CELLS)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71;p3">
              <a:extLst>
                <a:ext uri="{FF2B5EF4-FFF2-40B4-BE49-F238E27FC236}">
                  <a16:creationId xmlns:a16="http://schemas.microsoft.com/office/drawing/2014/main" id="{216E0DA1-3B56-4649-87A0-06A73160F258}"/>
                </a:ext>
              </a:extLst>
            </p:cNvPr>
            <p:cNvSpPr txBox="1"/>
            <p:nvPr/>
          </p:nvSpPr>
          <p:spPr>
            <a:xfrm>
              <a:off x="2313230" y="3866759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Filter Cells / </a:t>
              </a: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Quality Control</a:t>
              </a: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72;p3">
              <a:extLst>
                <a:ext uri="{FF2B5EF4-FFF2-40B4-BE49-F238E27FC236}">
                  <a16:creationId xmlns:a16="http://schemas.microsoft.com/office/drawing/2014/main" id="{F09CD46B-DC6C-B945-AD71-7FABB6EEC70C}"/>
                </a:ext>
              </a:extLst>
            </p:cNvPr>
            <p:cNvSpPr txBox="1"/>
            <p:nvPr/>
          </p:nvSpPr>
          <p:spPr>
            <a:xfrm>
              <a:off x="2313230" y="4631528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Normalization</a:t>
              </a: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73;p3">
              <a:extLst>
                <a:ext uri="{FF2B5EF4-FFF2-40B4-BE49-F238E27FC236}">
                  <a16:creationId xmlns:a16="http://schemas.microsoft.com/office/drawing/2014/main" id="{F95FC85B-D91E-7042-9169-403FDCC78786}"/>
                </a:ext>
              </a:extLst>
            </p:cNvPr>
            <p:cNvSpPr txBox="1"/>
            <p:nvPr/>
          </p:nvSpPr>
          <p:spPr>
            <a:xfrm>
              <a:off x="5073870" y="3110891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1. Identify 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Variable Genes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74;p3">
              <a:extLst>
                <a:ext uri="{FF2B5EF4-FFF2-40B4-BE49-F238E27FC236}">
                  <a16:creationId xmlns:a16="http://schemas.microsoft.com/office/drawing/2014/main" id="{E0FFA0D4-CB0F-7B4F-8A3F-389AA5CD512A}"/>
                </a:ext>
              </a:extLst>
            </p:cNvPr>
            <p:cNvSpPr txBox="1"/>
            <p:nvPr/>
          </p:nvSpPr>
          <p:spPr>
            <a:xfrm>
              <a:off x="5073870" y="3866759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2. Dimensionality Reduction</a:t>
              </a: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75;p3">
              <a:extLst>
                <a:ext uri="{FF2B5EF4-FFF2-40B4-BE49-F238E27FC236}">
                  <a16:creationId xmlns:a16="http://schemas.microsoft.com/office/drawing/2014/main" id="{D9E36693-9CDB-D74A-AABA-D9DBA0E582F0}"/>
                </a:ext>
              </a:extLst>
            </p:cNvPr>
            <p:cNvSpPr txBox="1"/>
            <p:nvPr/>
          </p:nvSpPr>
          <p:spPr>
            <a:xfrm>
              <a:off x="5073870" y="4631528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GB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3. Clustering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77;p3">
              <a:extLst>
                <a:ext uri="{FF2B5EF4-FFF2-40B4-BE49-F238E27FC236}">
                  <a16:creationId xmlns:a16="http://schemas.microsoft.com/office/drawing/2014/main" id="{66B8C4AB-0E17-324E-8D10-3C9C8FCEA96A}"/>
                </a:ext>
              </a:extLst>
            </p:cNvPr>
            <p:cNvSpPr txBox="1"/>
            <p:nvPr/>
          </p:nvSpPr>
          <p:spPr>
            <a:xfrm>
              <a:off x="7844620" y="3110891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5. Trajectory inference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78;p3">
              <a:extLst>
                <a:ext uri="{FF2B5EF4-FFF2-40B4-BE49-F238E27FC236}">
                  <a16:creationId xmlns:a16="http://schemas.microsoft.com/office/drawing/2014/main" id="{9C7C4B9B-F694-9C49-94CA-C122C3910F44}"/>
                </a:ext>
              </a:extLst>
            </p:cNvPr>
            <p:cNvSpPr txBox="1"/>
            <p:nvPr/>
          </p:nvSpPr>
          <p:spPr>
            <a:xfrm>
              <a:off x="7844619" y="3866759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6</a:t>
              </a:r>
              <a:r>
                <a:rPr lang="en-GB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. Pseudotim</a:t>
              </a:r>
              <a:r>
                <a:rPr lang="en-GB" sz="1400" b="1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 inference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79;p3">
              <a:extLst>
                <a:ext uri="{FF2B5EF4-FFF2-40B4-BE49-F238E27FC236}">
                  <a16:creationId xmlns:a16="http://schemas.microsoft.com/office/drawing/2014/main" id="{EE5F7FBA-3091-DA40-906B-4FDF8CA9A45D}"/>
                </a:ext>
              </a:extLst>
            </p:cNvPr>
            <p:cNvSpPr txBox="1"/>
            <p:nvPr/>
          </p:nvSpPr>
          <p:spPr>
            <a:xfrm>
              <a:off x="7844619" y="4631528"/>
              <a:ext cx="1921500" cy="407100"/>
            </a:xfrm>
            <a:prstGeom prst="rect">
              <a:avLst/>
            </a:prstGeom>
            <a:solidFill>
              <a:srgbClr val="EFEFEF"/>
            </a:solidFill>
            <a:ln w="19050" cap="flat" cmpd="sng">
              <a:solidFill>
                <a:srgbClr val="00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7. DE along trajectory</a:t>
              </a:r>
              <a:endParaRPr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6" name="Google Shape;180;p3">
              <a:extLst>
                <a:ext uri="{FF2B5EF4-FFF2-40B4-BE49-F238E27FC236}">
                  <a16:creationId xmlns:a16="http://schemas.microsoft.com/office/drawing/2014/main" id="{7F37641D-5253-B24B-AE66-9936FD16174B}"/>
                </a:ext>
              </a:extLst>
            </p:cNvPr>
            <p:cNvCxnSpPr>
              <a:cxnSpLocks/>
              <a:stCxn id="36" idx="2"/>
              <a:endCxn id="37" idx="0"/>
            </p:cNvCxnSpPr>
            <p:nvPr/>
          </p:nvCxnSpPr>
          <p:spPr>
            <a:xfrm>
              <a:off x="3273980" y="3517991"/>
              <a:ext cx="0" cy="3489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47" name="Google Shape;181;p3">
              <a:extLst>
                <a:ext uri="{FF2B5EF4-FFF2-40B4-BE49-F238E27FC236}">
                  <a16:creationId xmlns:a16="http://schemas.microsoft.com/office/drawing/2014/main" id="{2DCB7178-46CB-B94B-81EF-E140ECD2FFC6}"/>
                </a:ext>
              </a:extLst>
            </p:cNvPr>
            <p:cNvCxnSpPr>
              <a:cxnSpLocks/>
              <a:stCxn id="37" idx="2"/>
              <a:endCxn id="38" idx="0"/>
            </p:cNvCxnSpPr>
            <p:nvPr/>
          </p:nvCxnSpPr>
          <p:spPr>
            <a:xfrm>
              <a:off x="3273980" y="4273859"/>
              <a:ext cx="0" cy="3576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48" name="Google Shape;182;p3">
              <a:extLst>
                <a:ext uri="{FF2B5EF4-FFF2-40B4-BE49-F238E27FC236}">
                  <a16:creationId xmlns:a16="http://schemas.microsoft.com/office/drawing/2014/main" id="{15E847F9-C88E-3546-A204-CD8F9706D0AA}"/>
                </a:ext>
              </a:extLst>
            </p:cNvPr>
            <p:cNvCxnSpPr>
              <a:cxnSpLocks/>
              <a:stCxn id="38" idx="3"/>
              <a:endCxn id="39" idx="1"/>
            </p:cNvCxnSpPr>
            <p:nvPr/>
          </p:nvCxnSpPr>
          <p:spPr>
            <a:xfrm rot="10800000" flipH="1">
              <a:off x="4234730" y="3314378"/>
              <a:ext cx="839100" cy="1520700"/>
            </a:xfrm>
            <a:prstGeom prst="bentConnector3">
              <a:avLst>
                <a:gd name="adj1" fmla="val 50002"/>
              </a:avLst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49" name="Google Shape;183;p3">
              <a:extLst>
                <a:ext uri="{FF2B5EF4-FFF2-40B4-BE49-F238E27FC236}">
                  <a16:creationId xmlns:a16="http://schemas.microsoft.com/office/drawing/2014/main" id="{5D534D97-04C6-DF4A-A5E4-A6B3B588D785}"/>
                </a:ext>
              </a:extLst>
            </p:cNvPr>
            <p:cNvCxnSpPr>
              <a:cxnSpLocks/>
              <a:stCxn id="39" idx="2"/>
              <a:endCxn id="40" idx="0"/>
            </p:cNvCxnSpPr>
            <p:nvPr/>
          </p:nvCxnSpPr>
          <p:spPr>
            <a:xfrm>
              <a:off x="6034620" y="3517991"/>
              <a:ext cx="0" cy="3489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0" name="Google Shape;184;p3">
              <a:extLst>
                <a:ext uri="{FF2B5EF4-FFF2-40B4-BE49-F238E27FC236}">
                  <a16:creationId xmlns:a16="http://schemas.microsoft.com/office/drawing/2014/main" id="{D1DDD91A-18DB-974B-B56B-3BC401FAED90}"/>
                </a:ext>
              </a:extLst>
            </p:cNvPr>
            <p:cNvCxnSpPr>
              <a:cxnSpLocks/>
              <a:stCxn id="40" idx="2"/>
              <a:endCxn id="41" idx="0"/>
            </p:cNvCxnSpPr>
            <p:nvPr/>
          </p:nvCxnSpPr>
          <p:spPr>
            <a:xfrm>
              <a:off x="6034620" y="4273859"/>
              <a:ext cx="0" cy="3576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2" name="Google Shape;186;p3">
              <a:extLst>
                <a:ext uri="{FF2B5EF4-FFF2-40B4-BE49-F238E27FC236}">
                  <a16:creationId xmlns:a16="http://schemas.microsoft.com/office/drawing/2014/main" id="{4870780C-43C9-2F4C-A8E3-584EF38EDD01}"/>
                </a:ext>
              </a:extLst>
            </p:cNvPr>
            <p:cNvCxnSpPr>
              <a:cxnSpLocks/>
              <a:stCxn id="41" idx="3"/>
              <a:endCxn id="43" idx="1"/>
            </p:cNvCxnSpPr>
            <p:nvPr/>
          </p:nvCxnSpPr>
          <p:spPr>
            <a:xfrm flipV="1">
              <a:off x="6995370" y="3314441"/>
              <a:ext cx="849250" cy="1520637"/>
            </a:xfrm>
            <a:prstGeom prst="bentConnector3">
              <a:avLst>
                <a:gd name="adj1" fmla="val 50000"/>
              </a:avLst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53" name="Google Shape;187;p3">
              <a:extLst>
                <a:ext uri="{FF2B5EF4-FFF2-40B4-BE49-F238E27FC236}">
                  <a16:creationId xmlns:a16="http://schemas.microsoft.com/office/drawing/2014/main" id="{1B6DB223-0AFF-5F44-AF8B-54CAB33372FD}"/>
                </a:ext>
              </a:extLst>
            </p:cNvPr>
            <p:cNvCxnSpPr>
              <a:cxnSpLocks/>
              <a:stCxn id="44" idx="2"/>
              <a:endCxn id="45" idx="0"/>
            </p:cNvCxnSpPr>
            <p:nvPr/>
          </p:nvCxnSpPr>
          <p:spPr>
            <a:xfrm>
              <a:off x="8805369" y="4273859"/>
              <a:ext cx="0" cy="3576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54" name="Google Shape;188;p3">
              <a:extLst>
                <a:ext uri="{FF2B5EF4-FFF2-40B4-BE49-F238E27FC236}">
                  <a16:creationId xmlns:a16="http://schemas.microsoft.com/office/drawing/2014/main" id="{F08318EF-3DBD-2A44-9E87-8C9A45B7582A}"/>
                </a:ext>
              </a:extLst>
            </p:cNvPr>
            <p:cNvSpPr txBox="1"/>
            <p:nvPr/>
          </p:nvSpPr>
          <p:spPr>
            <a:xfrm>
              <a:off x="2313229" y="2757238"/>
              <a:ext cx="19215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" sz="1800" b="1" i="0" u="none" strike="noStrike" cap="none" dirty="0">
                  <a:solidFill>
                    <a:srgbClr val="FF6600"/>
                  </a:solidFill>
                  <a:latin typeface="Arial"/>
                  <a:ea typeface="Arial"/>
                  <a:cs typeface="Arial"/>
                  <a:sym typeface="Arial"/>
                </a:rPr>
                <a:t>Pre-Processing</a:t>
              </a:r>
              <a:endParaRPr sz="1800" b="1" i="0" u="none" strike="noStrike" cap="none" dirty="0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;p3">
              <a:extLst>
                <a:ext uri="{FF2B5EF4-FFF2-40B4-BE49-F238E27FC236}">
                  <a16:creationId xmlns:a16="http://schemas.microsoft.com/office/drawing/2014/main" id="{19DEDC0F-051D-FB4A-BEC6-4B925F19FC56}"/>
                </a:ext>
              </a:extLst>
            </p:cNvPr>
            <p:cNvSpPr txBox="1"/>
            <p:nvPr/>
          </p:nvSpPr>
          <p:spPr>
            <a:xfrm>
              <a:off x="5078929" y="2757238"/>
              <a:ext cx="19215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" sz="1800" b="1" i="0" u="none" strike="noStrike" cap="none">
                  <a:solidFill>
                    <a:srgbClr val="FF6600"/>
                  </a:solidFill>
                  <a:latin typeface="Arial"/>
                  <a:ea typeface="Arial"/>
                  <a:cs typeface="Arial"/>
                  <a:sym typeface="Arial"/>
                </a:rPr>
                <a:t>Clustering</a:t>
              </a:r>
              <a:endParaRPr sz="1800" b="1" i="0" u="none" strike="noStrike" cap="none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90;p3">
              <a:extLst>
                <a:ext uri="{FF2B5EF4-FFF2-40B4-BE49-F238E27FC236}">
                  <a16:creationId xmlns:a16="http://schemas.microsoft.com/office/drawing/2014/main" id="{71C6F5BC-FA6D-8645-8B24-B085ABEAFF99}"/>
                </a:ext>
              </a:extLst>
            </p:cNvPr>
            <p:cNvSpPr txBox="1"/>
            <p:nvPr/>
          </p:nvSpPr>
          <p:spPr>
            <a:xfrm>
              <a:off x="7844629" y="2757238"/>
              <a:ext cx="19215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" sz="1800" b="1" i="0" u="none" strike="noStrike" cap="none" dirty="0">
                  <a:solidFill>
                    <a:srgbClr val="FF6600"/>
                  </a:solidFill>
                  <a:latin typeface="Arial"/>
                  <a:ea typeface="Arial"/>
                  <a:cs typeface="Arial"/>
                  <a:sym typeface="Arial"/>
                </a:rPr>
                <a:t>Trajectory analysis</a:t>
              </a:r>
              <a:endParaRPr sz="1800" b="1" i="0" u="none" strike="noStrike" cap="none" dirty="0">
                <a:solidFill>
                  <a:srgbClr val="FF66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7" name="Google Shape;191;p3">
              <a:extLst>
                <a:ext uri="{FF2B5EF4-FFF2-40B4-BE49-F238E27FC236}">
                  <a16:creationId xmlns:a16="http://schemas.microsoft.com/office/drawing/2014/main" id="{020E2F8E-2CE7-4F4A-AF88-FBF9233D6030}"/>
                </a:ext>
              </a:extLst>
            </p:cNvPr>
            <p:cNvCxnSpPr>
              <a:cxnSpLocks/>
              <a:stCxn id="43" idx="2"/>
              <a:endCxn id="44" idx="0"/>
            </p:cNvCxnSpPr>
            <p:nvPr/>
          </p:nvCxnSpPr>
          <p:spPr>
            <a:xfrm>
              <a:off x="8805370" y="3517991"/>
              <a:ext cx="0" cy="3489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C4B4D46-4AFC-0A49-B84C-4BDB390F37C9}"/>
              </a:ext>
            </a:extLst>
          </p:cNvPr>
          <p:cNvSpPr/>
          <p:nvPr/>
        </p:nvSpPr>
        <p:spPr>
          <a:xfrm>
            <a:off x="8183863" y="3294642"/>
            <a:ext cx="2934073" cy="2881538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C2E36D-A2B4-9B4F-A314-6BCE9847BF98}"/>
              </a:ext>
            </a:extLst>
          </p:cNvPr>
          <p:cNvSpPr/>
          <p:nvPr/>
        </p:nvSpPr>
        <p:spPr>
          <a:xfrm>
            <a:off x="882026" y="6176099"/>
            <a:ext cx="43404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https://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github.com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/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agitter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/single-cell-pseudotime</a:t>
            </a:r>
          </a:p>
        </p:txBody>
      </p:sp>
    </p:spTree>
    <p:extLst>
      <p:ext uri="{BB962C8B-B14F-4D97-AF65-F5344CB8AC3E}">
        <p14:creationId xmlns:p14="http://schemas.microsoft.com/office/powerpoint/2010/main" val="848421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8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Trajectory inference (TI)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BC3FE-6D6E-6444-8EED-035BE1597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new algorithm comes out ~ every other week…</a:t>
            </a:r>
          </a:p>
          <a:p>
            <a:r>
              <a:rPr lang="en-US" dirty="0" err="1"/>
              <a:t>Pubmed</a:t>
            </a:r>
            <a:r>
              <a:rPr lang="en-US" dirty="0"/>
              <a:t> results for “</a:t>
            </a:r>
            <a:r>
              <a:rPr lang="en-US" b="1" dirty="0"/>
              <a:t>trajectory inference method single-cell</a:t>
            </a:r>
            <a:r>
              <a:rPr lang="en-US" dirty="0"/>
              <a:t>”: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E9AB40E-55EB-3045-9988-D03C275ADC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8116" y="2849224"/>
            <a:ext cx="3660684" cy="3004386"/>
          </a:xfrm>
          <a:prstGeom prst="rect">
            <a:avLst/>
          </a:prstGeo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2E8EED4-A0F1-8840-AD81-C497337232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044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00000000-1234-1234-1234-123412341234}" type="slidenum">
              <a:rPr lang="en-US" smtClean="0">
                <a:latin typeface="Avenir"/>
                <a:ea typeface="Avenir"/>
                <a:cs typeface="Avenir"/>
                <a:sym typeface="Avenir"/>
              </a:rPr>
              <a:pPr algn="r"/>
              <a:t>9</a:t>
            </a:fld>
            <a:endParaRPr lang="en-US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Trajectory inference (TI)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BC3FE-6D6E-6444-8EED-035BE1597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new algorithm comes out ~ every other week…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2E8EED4-A0F1-8840-AD81-C497337232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B849D5-5787-3343-AC40-F27594874B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561845"/>
            <a:ext cx="5873152" cy="21413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7C3E05-B36A-B345-A685-3CFEB0D9A5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2739" y="2561845"/>
            <a:ext cx="5836861" cy="1719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276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ROGRESS-INDICATOR-CONFIG__" val="Version20200227_2021 -20 -20 -40 6 37 0 143;170;220 175;171;171 79;129;189 220;230;242 Calibri Rectangle 8 1 1 0 0 0 0 0 0 1 1 1 90;200;30 10;255;0 0 0 0 175;171;171 220;230;242 220;230;242 0 1 1 0 15 50 85 0 0 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GRESS INDICATOR TITLE" val="Default Section"/>
</p:tagLst>
</file>

<file path=ppt/theme/theme1.xml><?xml version="1.0" encoding="utf-8"?>
<a:theme xmlns:a="http://schemas.openxmlformats.org/drawingml/2006/main" name="Them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25400"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heme1" id="{956AF91C-A915-EB43-A318-2526352C94CB}" vid="{00B548D9-0413-EF4C-B81F-15ECCD6673C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5213</TotalTime>
  <Words>3002</Words>
  <Application>Microsoft Macintosh PowerPoint</Application>
  <PresentationFormat>Widescreen</PresentationFormat>
  <Paragraphs>356</Paragraphs>
  <Slides>39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7" baseType="lpstr">
      <vt:lpstr>Arial</vt:lpstr>
      <vt:lpstr>Avenir</vt:lpstr>
      <vt:lpstr>Calibri</vt:lpstr>
      <vt:lpstr>Calibri Light</vt:lpstr>
      <vt:lpstr>Comfortaa</vt:lpstr>
      <vt:lpstr>Lora</vt:lpstr>
      <vt:lpstr>Wingdings</vt:lpstr>
      <vt:lpstr>Theme1</vt:lpstr>
      <vt:lpstr>Lecture 6  Inferring cell pseudotime from scRNAseq data</vt:lpstr>
      <vt:lpstr>What is pseudotime?</vt:lpstr>
      <vt:lpstr>What is pseudotime?</vt:lpstr>
      <vt:lpstr>What is pseudotime in single-cell RNA-seq?</vt:lpstr>
      <vt:lpstr>What is pseudotime in single-cell RNA-seq?</vt:lpstr>
      <vt:lpstr>PowerPoint Presentation</vt:lpstr>
      <vt:lpstr>PowerPoint Presentation</vt:lpstr>
      <vt:lpstr>Trajectory inference (TI) tools</vt:lpstr>
      <vt:lpstr>Trajectory inference (TI) tools</vt:lpstr>
      <vt:lpstr>Trajectory inference (TI) tools</vt:lpstr>
      <vt:lpstr>Trajectory inference (TI) tools</vt:lpstr>
      <vt:lpstr>Slingshot</vt:lpstr>
      <vt:lpstr>Slingshot</vt:lpstr>
      <vt:lpstr>Slingshot</vt:lpstr>
      <vt:lpstr>Minimum spanning tree?!?</vt:lpstr>
      <vt:lpstr>Minimum spanning tree?!?</vt:lpstr>
      <vt:lpstr>Minimum spanning tree?!?</vt:lpstr>
      <vt:lpstr>Principal curves?!?</vt:lpstr>
      <vt:lpstr>Principal curves?!?</vt:lpstr>
      <vt:lpstr>Principal curves?!?</vt:lpstr>
      <vt:lpstr>Why clustering quality matters for trajectory inference</vt:lpstr>
      <vt:lpstr>Why clustering quality matters for trajectory inference</vt:lpstr>
      <vt:lpstr>Making sense of all these different methods</vt:lpstr>
      <vt:lpstr>PowerPoint Presentation</vt:lpstr>
      <vt:lpstr>Pseudotime inference</vt:lpstr>
      <vt:lpstr>But how are trajectories oriented??? </vt:lpstr>
      <vt:lpstr>But how are trajectories oriented??? </vt:lpstr>
      <vt:lpstr>But how are trajectories oriented??? </vt:lpstr>
      <vt:lpstr>RNA velocity</vt:lpstr>
      <vt:lpstr>RNA velocity</vt:lpstr>
      <vt:lpstr>RNA velocity</vt:lpstr>
      <vt:lpstr>RNA velocity</vt:lpstr>
      <vt:lpstr>RNA velocity generalized to non-steady-state cell populations</vt:lpstr>
      <vt:lpstr>Using RNA velocity to infer directionality of the trajectory</vt:lpstr>
      <vt:lpstr>Using RNA velocity to infer directionality of the trajectory</vt:lpstr>
      <vt:lpstr>PowerPoint Presentation</vt:lpstr>
      <vt:lpstr>Modeling gene expression along pseudotime</vt:lpstr>
      <vt:lpstr>Modeling gene expression along pseudotime</vt:lpstr>
      <vt:lpstr>Performing temporal DE gene analysis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Dissecting the molecular mechanisms regulating cytoplasmic and nuclear events occurring during MCC differentiation </dc:title>
  <dc:creator>Jacques Serizay</dc:creator>
  <cp:lastModifiedBy>Jacques  SERIZAY</cp:lastModifiedBy>
  <cp:revision>335</cp:revision>
  <cp:lastPrinted>2021-06-06T12:34:34Z</cp:lastPrinted>
  <dcterms:created xsi:type="dcterms:W3CDTF">2021-02-26T11:16:43Z</dcterms:created>
  <dcterms:modified xsi:type="dcterms:W3CDTF">2024-10-29T23:04:36Z</dcterms:modified>
</cp:coreProperties>
</file>